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tags/tag610.xml" ContentType="application/vnd.openxmlformats-officedocument.presentationml.tags+xml"/>
  <Override PartName="/ppt/tags/tag85.xml" ContentType="application/vnd.openxmlformats-officedocument.presentationml.tags+xml"/>
  <Override PartName="/ppt/tags/tag100.xml" ContentType="application/vnd.openxmlformats-officedocument.presentationml.tags+xml"/>
  <Override PartName="/ppt/tags/tag120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9" r:id="rId3"/>
    <p:sldId id="260" r:id="rId4"/>
    <p:sldId id="271" r:id="rId5"/>
    <p:sldId id="263" r:id="rId6"/>
    <p:sldId id="267" r:id="rId7"/>
    <p:sldId id="268" r:id="rId8"/>
    <p:sldId id="269" r:id="rId9"/>
    <p:sldId id="270" r:id="rId10"/>
    <p:sldId id="264" r:id="rId11"/>
    <p:sldId id="284" r:id="rId12"/>
    <p:sldId id="257" r:id="rId13"/>
    <p:sldId id="258" r:id="rId14"/>
    <p:sldId id="273" r:id="rId15"/>
    <p:sldId id="274" r:id="rId16"/>
    <p:sldId id="261" r:id="rId17"/>
    <p:sldId id="262" r:id="rId18"/>
    <p:sldId id="276" r:id="rId19"/>
    <p:sldId id="277" r:id="rId20"/>
    <p:sldId id="278" r:id="rId21"/>
    <p:sldId id="279" r:id="rId22"/>
    <p:sldId id="282" r:id="rId23"/>
    <p:sldId id="280" r:id="rId24"/>
    <p:sldId id="281" r:id="rId25"/>
    <p:sldId id="283" r:id="rId26"/>
  </p:sldIdLst>
  <p:sldSz cx="5715000" cy="9144000" type="screen16x1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18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03" autoAdjust="0"/>
    <p:restoredTop sz="97046" autoAdjust="0"/>
  </p:normalViewPr>
  <p:slideViewPr>
    <p:cSldViewPr snapToGrid="0" showGuides="1">
      <p:cViewPr>
        <p:scale>
          <a:sx n="129" d="100"/>
          <a:sy n="129" d="100"/>
        </p:scale>
        <p:origin x="3568" y="-56"/>
      </p:cViewPr>
      <p:guideLst>
        <p:guide orient="horz" pos="2880"/>
        <p:guide pos="18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雨课堂试卷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85750" y="3810000"/>
            <a:ext cx="5143500" cy="1524000"/>
          </a:xfrm>
        </p:spPr>
        <p:txBody>
          <a:bodyPr anchor="ctr" anchorCtr="1"/>
          <a:lstStyle>
            <a:lvl1pPr>
              <a:defRPr sz="2600"/>
            </a:lvl1pPr>
          </a:lstStyle>
          <a:p>
            <a:r>
              <a:rPr lang="zh-CN" altLang="en-US"/>
              <a:t>请填写试卷标题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2024/10/15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571500" rtl="0" eaLnBrk="1" fontAlgn="auto" latinLnBrk="0" hangingPunct="1">
        <a:lnSpc>
          <a:spcPct val="100000"/>
        </a:lnSpc>
        <a:spcBef>
          <a:spcPct val="0"/>
        </a:spcBef>
        <a:buNone/>
        <a:defRPr sz="225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142875" indent="-142875" algn="l" defTabSz="5715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125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428625" indent="-142875" algn="l" defTabSz="5715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005840" algn="l"/>
          <a:tab pos="1005840" algn="l"/>
          <a:tab pos="1005840" algn="l"/>
          <a:tab pos="1005840" algn="l"/>
        </a:tabLst>
        <a:defRPr sz="10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714375" indent="-142875" algn="l" defTabSz="5715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0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000125" indent="-142875" algn="l" defTabSz="5715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875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1285875" indent="-142875" algn="l" defTabSz="5715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875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1571625" indent="-142875" algn="l" defTabSz="571500" rtl="0" eaLnBrk="1" latinLnBrk="0" hangingPunct="1">
        <a:lnSpc>
          <a:spcPct val="90000"/>
        </a:lnSpc>
        <a:spcBef>
          <a:spcPct val="63000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857375" indent="-142875" algn="l" defTabSz="571500" rtl="0" eaLnBrk="1" latinLnBrk="0" hangingPunct="1">
        <a:lnSpc>
          <a:spcPct val="90000"/>
        </a:lnSpc>
        <a:spcBef>
          <a:spcPct val="63000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143125" indent="-142875" algn="l" defTabSz="571500" rtl="0" eaLnBrk="1" latinLnBrk="0" hangingPunct="1">
        <a:lnSpc>
          <a:spcPct val="90000"/>
        </a:lnSpc>
        <a:spcBef>
          <a:spcPct val="63000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428875" indent="-142875" algn="l" defTabSz="571500" rtl="0" eaLnBrk="1" latinLnBrk="0" hangingPunct="1">
        <a:lnSpc>
          <a:spcPct val="90000"/>
        </a:lnSpc>
        <a:spcBef>
          <a:spcPct val="63000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7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5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25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algn="l" defTabSz="571500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13" Type="http://schemas.openxmlformats.org/officeDocument/2006/relationships/image" Target="../media/image14.png"/><Relationship Id="rId3" Type="http://schemas.openxmlformats.org/officeDocument/2006/relationships/tags" Target="../tags/tag79.xml"/><Relationship Id="rId7" Type="http://schemas.openxmlformats.org/officeDocument/2006/relationships/tags" Target="../tags/tag83.xml"/><Relationship Id="rId12" Type="http://schemas.microsoft.com/office/2007/relationships/hdphoto" Target="../media/hdphoto1.wdp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image" Target="../media/image13.png"/><Relationship Id="rId5" Type="http://schemas.openxmlformats.org/officeDocument/2006/relationships/tags" Target="../tags/tag81.xml"/><Relationship Id="rId10" Type="http://schemas.openxmlformats.org/officeDocument/2006/relationships/image" Target="../media/image5.png"/><Relationship Id="rId4" Type="http://schemas.openxmlformats.org/officeDocument/2006/relationships/tags" Target="../tags/tag80.xml"/><Relationship Id="rId9" Type="http://schemas.openxmlformats.org/officeDocument/2006/relationships/slideLayout" Target="../slideLayouts/slideLayout2.xml"/><Relationship Id="rId1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10" Type="http://schemas.openxmlformats.org/officeDocument/2006/relationships/image" Target="../media/image15.png"/><Relationship Id="rId4" Type="http://schemas.openxmlformats.org/officeDocument/2006/relationships/tags" Target="../tags/tag89.xml"/><Relationship Id="rId9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01.xml"/><Relationship Id="rId13" Type="http://schemas.openxmlformats.org/officeDocument/2006/relationships/image" Target="../media/image5.png"/><Relationship Id="rId3" Type="http://schemas.openxmlformats.org/officeDocument/2006/relationships/tags" Target="../tags/tag95.xml"/><Relationship Id="rId7" Type="http://schemas.openxmlformats.org/officeDocument/2006/relationships/tags" Target="../tags/tag99.xml"/><Relationship Id="rId12" Type="http://schemas.openxmlformats.org/officeDocument/2006/relationships/image" Target="../media/image16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image" Target="../media/image11.png"/><Relationship Id="rId5" Type="http://schemas.openxmlformats.org/officeDocument/2006/relationships/tags" Target="../tags/tag97.xml"/><Relationship Id="rId10" Type="http://schemas.openxmlformats.org/officeDocument/2006/relationships/tags" Target="../tags/tag94.xml"/><Relationship Id="rId4" Type="http://schemas.openxmlformats.org/officeDocument/2006/relationships/tags" Target="../tags/tag96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09.xml"/><Relationship Id="rId13" Type="http://schemas.openxmlformats.org/officeDocument/2006/relationships/image" Target="../media/image18.jpeg"/><Relationship Id="rId3" Type="http://schemas.openxmlformats.org/officeDocument/2006/relationships/tags" Target="../tags/tag104.xml"/><Relationship Id="rId7" Type="http://schemas.openxmlformats.org/officeDocument/2006/relationships/tags" Target="../tags/tag108.xml"/><Relationship Id="rId12" Type="http://schemas.openxmlformats.org/officeDocument/2006/relationships/image" Target="../media/image5.png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tags" Target="../tags/tag107.xml"/><Relationship Id="rId11" Type="http://schemas.openxmlformats.org/officeDocument/2006/relationships/image" Target="../media/image130.png"/><Relationship Id="rId5" Type="http://schemas.openxmlformats.org/officeDocument/2006/relationships/tags" Target="../tags/tag106.xml"/><Relationship Id="rId10" Type="http://schemas.openxmlformats.org/officeDocument/2006/relationships/tags" Target="../tags/tag103.xml"/><Relationship Id="rId4" Type="http://schemas.openxmlformats.org/officeDocument/2006/relationships/tags" Target="../tags/tag105.xml"/><Relationship Id="rId9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13" Type="http://schemas.openxmlformats.org/officeDocument/2006/relationships/image" Target="../media/image20.jpeg"/><Relationship Id="rId3" Type="http://schemas.openxmlformats.org/officeDocument/2006/relationships/tags" Target="../tags/tag112.xml"/><Relationship Id="rId7" Type="http://schemas.openxmlformats.org/officeDocument/2006/relationships/tags" Target="../tags/tag116.xml"/><Relationship Id="rId12" Type="http://schemas.openxmlformats.org/officeDocument/2006/relationships/image" Target="../media/image19.png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image" Target="../media/image140.png"/><Relationship Id="rId5" Type="http://schemas.openxmlformats.org/officeDocument/2006/relationships/tags" Target="../tags/tag114.xml"/><Relationship Id="rId10" Type="http://schemas.openxmlformats.org/officeDocument/2006/relationships/tags" Target="../tags/tag111.xml"/><Relationship Id="rId4" Type="http://schemas.openxmlformats.org/officeDocument/2006/relationships/tags" Target="../tags/tag113.xml"/><Relationship Id="rId9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26.xml"/><Relationship Id="rId13" Type="http://schemas.openxmlformats.org/officeDocument/2006/relationships/image" Target="../media/image21.jpeg"/><Relationship Id="rId3" Type="http://schemas.openxmlformats.org/officeDocument/2006/relationships/tags" Target="../tags/tag121.xml"/><Relationship Id="rId7" Type="http://schemas.openxmlformats.org/officeDocument/2006/relationships/tags" Target="../tags/tag125.xml"/><Relationship Id="rId12" Type="http://schemas.openxmlformats.org/officeDocument/2006/relationships/image" Target="../media/image5.png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tags" Target="../tags/tag124.xml"/><Relationship Id="rId11" Type="http://schemas.openxmlformats.org/officeDocument/2006/relationships/image" Target="../media/image160.png"/><Relationship Id="rId5" Type="http://schemas.openxmlformats.org/officeDocument/2006/relationships/tags" Target="../tags/tag123.xml"/><Relationship Id="rId10" Type="http://schemas.openxmlformats.org/officeDocument/2006/relationships/tags" Target="../tags/tag119.xml"/><Relationship Id="rId4" Type="http://schemas.openxmlformats.org/officeDocument/2006/relationships/tags" Target="../tags/tag122.xml"/><Relationship Id="rId9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34.xml"/><Relationship Id="rId13" Type="http://schemas.openxmlformats.org/officeDocument/2006/relationships/image" Target="../media/image22.wmf"/><Relationship Id="rId3" Type="http://schemas.openxmlformats.org/officeDocument/2006/relationships/tags" Target="../tags/tag129.xml"/><Relationship Id="rId7" Type="http://schemas.openxmlformats.org/officeDocument/2006/relationships/tags" Target="../tags/tag133.xml"/><Relationship Id="rId12" Type="http://schemas.openxmlformats.org/officeDocument/2006/relationships/oleObject" Target="../embeddings/oleObject1.bin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image" Target="../media/image17.png"/><Relationship Id="rId5" Type="http://schemas.openxmlformats.org/officeDocument/2006/relationships/tags" Target="../tags/tag131.xml"/><Relationship Id="rId15" Type="http://schemas.openxmlformats.org/officeDocument/2006/relationships/image" Target="../media/image23.jpeg"/><Relationship Id="rId10" Type="http://schemas.openxmlformats.org/officeDocument/2006/relationships/tags" Target="../tags/tag128.xml"/><Relationship Id="rId4" Type="http://schemas.openxmlformats.org/officeDocument/2006/relationships/tags" Target="../tags/tag130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42.xml"/><Relationship Id="rId13" Type="http://schemas.openxmlformats.org/officeDocument/2006/relationships/image" Target="../media/image24.jpeg"/><Relationship Id="rId3" Type="http://schemas.openxmlformats.org/officeDocument/2006/relationships/tags" Target="../tags/tag137.xml"/><Relationship Id="rId7" Type="http://schemas.openxmlformats.org/officeDocument/2006/relationships/tags" Target="../tags/tag141.xml"/><Relationship Id="rId12" Type="http://schemas.openxmlformats.org/officeDocument/2006/relationships/image" Target="../media/image5.png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tags" Target="../tags/tag140.xml"/><Relationship Id="rId11" Type="http://schemas.openxmlformats.org/officeDocument/2006/relationships/image" Target="../media/image190.png"/><Relationship Id="rId5" Type="http://schemas.openxmlformats.org/officeDocument/2006/relationships/tags" Target="../tags/tag139.xml"/><Relationship Id="rId10" Type="http://schemas.openxmlformats.org/officeDocument/2006/relationships/tags" Target="../tags/tag136.xml"/><Relationship Id="rId4" Type="http://schemas.openxmlformats.org/officeDocument/2006/relationships/tags" Target="../tags/tag138.xml"/><Relationship Id="rId9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50.xml"/><Relationship Id="rId13" Type="http://schemas.openxmlformats.org/officeDocument/2006/relationships/tags" Target="../tags/tag155.xml"/><Relationship Id="rId18" Type="http://schemas.openxmlformats.org/officeDocument/2006/relationships/tags" Target="../tags/tag144.xml"/><Relationship Id="rId3" Type="http://schemas.openxmlformats.org/officeDocument/2006/relationships/tags" Target="../tags/tag145.xml"/><Relationship Id="rId7" Type="http://schemas.openxmlformats.org/officeDocument/2006/relationships/tags" Target="../tags/tag149.xml"/><Relationship Id="rId12" Type="http://schemas.openxmlformats.org/officeDocument/2006/relationships/tags" Target="../tags/tag154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144.xml"/><Relationship Id="rId16" Type="http://schemas.openxmlformats.org/officeDocument/2006/relationships/tags" Target="../tags/tag158.xml"/><Relationship Id="rId20" Type="http://schemas.openxmlformats.org/officeDocument/2006/relationships/image" Target="../media/image5.png"/><Relationship Id="rId1" Type="http://schemas.openxmlformats.org/officeDocument/2006/relationships/tags" Target="../tags/tag143.xml"/><Relationship Id="rId6" Type="http://schemas.openxmlformats.org/officeDocument/2006/relationships/tags" Target="../tags/tag148.xml"/><Relationship Id="rId11" Type="http://schemas.openxmlformats.org/officeDocument/2006/relationships/tags" Target="../tags/tag153.xml"/><Relationship Id="rId5" Type="http://schemas.openxmlformats.org/officeDocument/2006/relationships/tags" Target="../tags/tag147.xml"/><Relationship Id="rId15" Type="http://schemas.openxmlformats.org/officeDocument/2006/relationships/tags" Target="../tags/tag157.xml"/><Relationship Id="rId10" Type="http://schemas.openxmlformats.org/officeDocument/2006/relationships/tags" Target="../tags/tag152.xml"/><Relationship Id="rId19" Type="http://schemas.openxmlformats.org/officeDocument/2006/relationships/image" Target="../media/image21.png"/><Relationship Id="rId4" Type="http://schemas.openxmlformats.org/officeDocument/2006/relationships/tags" Target="../tags/tag146.xml"/><Relationship Id="rId9" Type="http://schemas.openxmlformats.org/officeDocument/2006/relationships/tags" Target="../tags/tag151.xml"/><Relationship Id="rId14" Type="http://schemas.openxmlformats.org/officeDocument/2006/relationships/tags" Target="../tags/tag15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66.xml"/><Relationship Id="rId13" Type="http://schemas.openxmlformats.org/officeDocument/2006/relationships/image" Target="../media/image25.jpeg"/><Relationship Id="rId3" Type="http://schemas.openxmlformats.org/officeDocument/2006/relationships/tags" Target="../tags/tag161.xml"/><Relationship Id="rId7" Type="http://schemas.openxmlformats.org/officeDocument/2006/relationships/tags" Target="../tags/tag165.xml"/><Relationship Id="rId12" Type="http://schemas.openxmlformats.org/officeDocument/2006/relationships/image" Target="../media/image5.png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tags" Target="../tags/tag164.xml"/><Relationship Id="rId11" Type="http://schemas.openxmlformats.org/officeDocument/2006/relationships/image" Target="../media/image22.png"/><Relationship Id="rId5" Type="http://schemas.openxmlformats.org/officeDocument/2006/relationships/tags" Target="../tags/tag163.xml"/><Relationship Id="rId10" Type="http://schemas.openxmlformats.org/officeDocument/2006/relationships/tags" Target="../tags/tag160.xml"/><Relationship Id="rId4" Type="http://schemas.openxmlformats.org/officeDocument/2006/relationships/tags" Target="../tags/tag162.xml"/><Relationship Id="rId9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tags" Target="../tags/tag17.xml"/><Relationship Id="rId18" Type="http://schemas.openxmlformats.org/officeDocument/2006/relationships/tags" Target="../tags/tag610.xml"/><Relationship Id="rId26" Type="http://schemas.openxmlformats.org/officeDocument/2006/relationships/image" Target="../media/image5.png"/><Relationship Id="rId3" Type="http://schemas.openxmlformats.org/officeDocument/2006/relationships/tags" Target="../tags/tag7.xml"/><Relationship Id="rId21" Type="http://schemas.openxmlformats.org/officeDocument/2006/relationships/image" Target="../media/image2.png"/><Relationship Id="rId7" Type="http://schemas.openxmlformats.org/officeDocument/2006/relationships/tags" Target="../tags/tag11.xml"/><Relationship Id="rId12" Type="http://schemas.openxmlformats.org/officeDocument/2006/relationships/tags" Target="../tags/tag16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4.png"/><Relationship Id="rId2" Type="http://schemas.openxmlformats.org/officeDocument/2006/relationships/tags" Target="../tags/tag6.xml"/><Relationship Id="rId16" Type="http://schemas.openxmlformats.org/officeDocument/2006/relationships/tags" Target="../tags/tag20.xml"/><Relationship Id="rId20" Type="http://schemas.openxmlformats.org/officeDocument/2006/relationships/tags" Target="../tags/tag85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tags" Target="../tags/tag15.xml"/><Relationship Id="rId24" Type="http://schemas.openxmlformats.org/officeDocument/2006/relationships/tags" Target="../tags/tag120.xml"/><Relationship Id="rId5" Type="http://schemas.openxmlformats.org/officeDocument/2006/relationships/tags" Target="../tags/tag9.xml"/><Relationship Id="rId15" Type="http://schemas.openxmlformats.org/officeDocument/2006/relationships/tags" Target="../tags/tag19.xml"/><Relationship Id="rId23" Type="http://schemas.openxmlformats.org/officeDocument/2006/relationships/image" Target="../media/image3.png"/><Relationship Id="rId10" Type="http://schemas.openxmlformats.org/officeDocument/2006/relationships/tags" Target="../tags/tag14.xml"/><Relationship Id="rId19" Type="http://schemas.openxmlformats.org/officeDocument/2006/relationships/image" Target="../media/image1.png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tags" Target="../tags/tag18.xml"/><Relationship Id="rId22" Type="http://schemas.openxmlformats.org/officeDocument/2006/relationships/tags" Target="../tags/tag10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74.xml"/><Relationship Id="rId13" Type="http://schemas.openxmlformats.org/officeDocument/2006/relationships/image" Target="../media/image26.jpeg"/><Relationship Id="rId3" Type="http://schemas.openxmlformats.org/officeDocument/2006/relationships/tags" Target="../tags/tag169.xml"/><Relationship Id="rId7" Type="http://schemas.openxmlformats.org/officeDocument/2006/relationships/tags" Target="../tags/tag173.xml"/><Relationship Id="rId12" Type="http://schemas.openxmlformats.org/officeDocument/2006/relationships/image" Target="../media/image5.png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6" Type="http://schemas.openxmlformats.org/officeDocument/2006/relationships/tags" Target="../tags/tag172.xml"/><Relationship Id="rId11" Type="http://schemas.openxmlformats.org/officeDocument/2006/relationships/image" Target="../media/image23.png"/><Relationship Id="rId5" Type="http://schemas.openxmlformats.org/officeDocument/2006/relationships/tags" Target="../tags/tag171.xml"/><Relationship Id="rId10" Type="http://schemas.openxmlformats.org/officeDocument/2006/relationships/tags" Target="../tags/tag168.xml"/><Relationship Id="rId4" Type="http://schemas.openxmlformats.org/officeDocument/2006/relationships/tags" Target="../tags/tag170.xml"/><Relationship Id="rId9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82.xml"/><Relationship Id="rId3" Type="http://schemas.openxmlformats.org/officeDocument/2006/relationships/tags" Target="../tags/tag177.xml"/><Relationship Id="rId7" Type="http://schemas.openxmlformats.org/officeDocument/2006/relationships/tags" Target="../tags/tag181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tags" Target="../tags/tag180.xml"/><Relationship Id="rId11" Type="http://schemas.openxmlformats.org/officeDocument/2006/relationships/image" Target="../media/image5.png"/><Relationship Id="rId5" Type="http://schemas.openxmlformats.org/officeDocument/2006/relationships/tags" Target="../tags/tag179.xml"/><Relationship Id="rId10" Type="http://schemas.openxmlformats.org/officeDocument/2006/relationships/image" Target="../media/image27.png"/><Relationship Id="rId4" Type="http://schemas.openxmlformats.org/officeDocument/2006/relationships/tags" Target="../tags/tag178.xml"/><Relationship Id="rId9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85.xml"/><Relationship Id="rId7" Type="http://schemas.openxmlformats.org/officeDocument/2006/relationships/tags" Target="../tags/tag189.xml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6" Type="http://schemas.openxmlformats.org/officeDocument/2006/relationships/tags" Target="../tags/tag188.xml"/><Relationship Id="rId5" Type="http://schemas.openxmlformats.org/officeDocument/2006/relationships/tags" Target="../tags/tag187.xml"/><Relationship Id="rId10" Type="http://schemas.openxmlformats.org/officeDocument/2006/relationships/image" Target="../media/image28.jpeg"/><Relationship Id="rId4" Type="http://schemas.openxmlformats.org/officeDocument/2006/relationships/tags" Target="../tags/tag186.xml"/><Relationship Id="rId9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97.xml"/><Relationship Id="rId3" Type="http://schemas.openxmlformats.org/officeDocument/2006/relationships/tags" Target="../tags/tag192.xml"/><Relationship Id="rId7" Type="http://schemas.openxmlformats.org/officeDocument/2006/relationships/tags" Target="../tags/tag196.xml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tags" Target="../tags/tag195.xml"/><Relationship Id="rId11" Type="http://schemas.openxmlformats.org/officeDocument/2006/relationships/image" Target="../media/image29.png"/><Relationship Id="rId5" Type="http://schemas.openxmlformats.org/officeDocument/2006/relationships/tags" Target="../tags/tag194.xml"/><Relationship Id="rId10" Type="http://schemas.openxmlformats.org/officeDocument/2006/relationships/image" Target="../media/image5.png"/><Relationship Id="rId4" Type="http://schemas.openxmlformats.org/officeDocument/2006/relationships/tags" Target="../tags/tag193.xml"/><Relationship Id="rId9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205.xml"/><Relationship Id="rId3" Type="http://schemas.openxmlformats.org/officeDocument/2006/relationships/tags" Target="../tags/tag200.xml"/><Relationship Id="rId7" Type="http://schemas.openxmlformats.org/officeDocument/2006/relationships/tags" Target="../tags/tag204.xml"/><Relationship Id="rId12" Type="http://schemas.openxmlformats.org/officeDocument/2006/relationships/image" Target="../media/image5.png"/><Relationship Id="rId2" Type="http://schemas.openxmlformats.org/officeDocument/2006/relationships/tags" Target="../tags/tag199.xml"/><Relationship Id="rId1" Type="http://schemas.openxmlformats.org/officeDocument/2006/relationships/tags" Target="../tags/tag198.xml"/><Relationship Id="rId6" Type="http://schemas.openxmlformats.org/officeDocument/2006/relationships/tags" Target="../tags/tag203.xml"/><Relationship Id="rId11" Type="http://schemas.openxmlformats.org/officeDocument/2006/relationships/image" Target="../media/image25.png"/><Relationship Id="rId5" Type="http://schemas.openxmlformats.org/officeDocument/2006/relationships/tags" Target="../tags/tag202.xml"/><Relationship Id="rId10" Type="http://schemas.openxmlformats.org/officeDocument/2006/relationships/tags" Target="../tags/tag199.xml"/><Relationship Id="rId4" Type="http://schemas.openxmlformats.org/officeDocument/2006/relationships/tags" Target="../tags/tag201.xml"/><Relationship Id="rId9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208.xml"/><Relationship Id="rId7" Type="http://schemas.openxmlformats.org/officeDocument/2006/relationships/tags" Target="../tags/tag212.xm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6" Type="http://schemas.openxmlformats.org/officeDocument/2006/relationships/tags" Target="../tags/tag211.xml"/><Relationship Id="rId5" Type="http://schemas.openxmlformats.org/officeDocument/2006/relationships/tags" Target="../tags/tag210.xml"/><Relationship Id="rId10" Type="http://schemas.openxmlformats.org/officeDocument/2006/relationships/image" Target="../media/image30.jpeg"/><Relationship Id="rId4" Type="http://schemas.openxmlformats.org/officeDocument/2006/relationships/tags" Target="../tags/tag209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10" Type="http://schemas.openxmlformats.org/officeDocument/2006/relationships/image" Target="../media/image5.png"/><Relationship Id="rId4" Type="http://schemas.openxmlformats.org/officeDocument/2006/relationships/tags" Target="../tags/tag24.xml"/><Relationship Id="rId9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image" Target="../media/image6.jpeg"/><Relationship Id="rId5" Type="http://schemas.openxmlformats.org/officeDocument/2006/relationships/tags" Target="../tags/tag33.xml"/><Relationship Id="rId10" Type="http://schemas.openxmlformats.org/officeDocument/2006/relationships/image" Target="../media/image5.png"/><Relationship Id="rId4" Type="http://schemas.openxmlformats.org/officeDocument/2006/relationships/tags" Target="../tags/tag32.xml"/><Relationship Id="rId9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image" Target="../media/image7.png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12" Type="http://schemas.openxmlformats.org/officeDocument/2006/relationships/image" Target="../media/image5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image" Target="../media/image6.png"/><Relationship Id="rId5" Type="http://schemas.openxmlformats.org/officeDocument/2006/relationships/tags" Target="../tags/tag41.xml"/><Relationship Id="rId10" Type="http://schemas.openxmlformats.org/officeDocument/2006/relationships/tags" Target="../tags/tag38.xml"/><Relationship Id="rId4" Type="http://schemas.openxmlformats.org/officeDocument/2006/relationships/tags" Target="../tags/tag40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3" Type="http://schemas.openxmlformats.org/officeDocument/2006/relationships/tags" Target="../tags/tag47.xml"/><Relationship Id="rId7" Type="http://schemas.openxmlformats.org/officeDocument/2006/relationships/tags" Target="../tags/tag51.xml"/><Relationship Id="rId12" Type="http://schemas.openxmlformats.org/officeDocument/2006/relationships/image" Target="../media/image9.jpe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image" Target="../media/image5.png"/><Relationship Id="rId5" Type="http://schemas.openxmlformats.org/officeDocument/2006/relationships/tags" Target="../tags/tag49.xml"/><Relationship Id="rId10" Type="http://schemas.openxmlformats.org/officeDocument/2006/relationships/image" Target="../media/image70.png"/><Relationship Id="rId4" Type="http://schemas.openxmlformats.org/officeDocument/2006/relationships/tags" Target="../tags/tag48.xml"/><Relationship Id="rId9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60.xml"/><Relationship Id="rId3" Type="http://schemas.openxmlformats.org/officeDocument/2006/relationships/tags" Target="../tags/tag55.xml"/><Relationship Id="rId7" Type="http://schemas.openxmlformats.org/officeDocument/2006/relationships/tags" Target="../tags/tag59.xml"/><Relationship Id="rId12" Type="http://schemas.openxmlformats.org/officeDocument/2006/relationships/image" Target="../media/image10.jpe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1" Type="http://schemas.openxmlformats.org/officeDocument/2006/relationships/image" Target="../media/image5.png"/><Relationship Id="rId5" Type="http://schemas.openxmlformats.org/officeDocument/2006/relationships/tags" Target="../tags/tag57.xml"/><Relationship Id="rId10" Type="http://schemas.openxmlformats.org/officeDocument/2006/relationships/image" Target="../media/image8.png"/><Relationship Id="rId4" Type="http://schemas.openxmlformats.org/officeDocument/2006/relationships/tags" Target="../tags/tag56.xml"/><Relationship Id="rId9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3" Type="http://schemas.openxmlformats.org/officeDocument/2006/relationships/tags" Target="../tags/tag63.xml"/><Relationship Id="rId7" Type="http://schemas.openxmlformats.org/officeDocument/2006/relationships/tags" Target="../tags/tag67.xml"/><Relationship Id="rId12" Type="http://schemas.openxmlformats.org/officeDocument/2006/relationships/image" Target="../media/image11.jpe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image" Target="../media/image20.png"/><Relationship Id="rId5" Type="http://schemas.openxmlformats.org/officeDocument/2006/relationships/tags" Target="../tags/tag65.xml"/><Relationship Id="rId10" Type="http://schemas.openxmlformats.org/officeDocument/2006/relationships/image" Target="../media/image5.png"/><Relationship Id="rId4" Type="http://schemas.openxmlformats.org/officeDocument/2006/relationships/tags" Target="../tags/tag64.xml"/><Relationship Id="rId9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3" Type="http://schemas.openxmlformats.org/officeDocument/2006/relationships/tags" Target="../tags/tag71.xml"/><Relationship Id="rId7" Type="http://schemas.openxmlformats.org/officeDocument/2006/relationships/tags" Target="../tags/tag75.xml"/><Relationship Id="rId12" Type="http://schemas.openxmlformats.org/officeDocument/2006/relationships/image" Target="../media/image12.pn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image" Target="../media/image30.png"/><Relationship Id="rId5" Type="http://schemas.openxmlformats.org/officeDocument/2006/relationships/tags" Target="../tags/tag73.xml"/><Relationship Id="rId10" Type="http://schemas.openxmlformats.org/officeDocument/2006/relationships/image" Target="../media/image5.png"/><Relationship Id="rId4" Type="http://schemas.openxmlformats.org/officeDocument/2006/relationships/tags" Target="../tags/tag72.xml"/><Relationship Id="rId9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>
                <a:solidFill>
                  <a:sysClr val="windowText" lastClr="000000"/>
                </a:solidFill>
                <a:latin typeface="等线 Light" panose="02010600030101010101" charset="-122"/>
                <a:ea typeface="+mn-ea"/>
                <a:cs typeface="+mn-ea"/>
                <a:sym typeface="+mn-ea"/>
              </a:rPr>
              <a:t>数字逻辑设计</a:t>
            </a:r>
            <a:br>
              <a:rPr lang="en-US" altLang="zh-CN" dirty="0">
                <a:solidFill>
                  <a:sysClr val="windowText" lastClr="000000"/>
                </a:solidFill>
                <a:latin typeface="等线 Light" panose="02010600030101010101" charset="-122"/>
                <a:ea typeface="+mn-ea"/>
                <a:cs typeface="+mn-ea"/>
                <a:sym typeface="+mn-ea"/>
              </a:rPr>
            </a:br>
            <a:r>
              <a:rPr lang="zh-CN" altLang="en-US" dirty="0">
                <a:solidFill>
                  <a:sysClr val="windowText" lastClr="000000"/>
                </a:solidFill>
                <a:latin typeface="等线 Light" panose="02010600030101010101" charset="-122"/>
                <a:ea typeface="+mn-ea"/>
                <a:cs typeface="+mn-ea"/>
                <a:sym typeface="+mn-ea"/>
              </a:rPr>
              <a:t>作业一</a:t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841500" y="5842000"/>
            <a:ext cx="2032000" cy="508000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 anchorCtr="1">
            <a:noAutofit/>
          </a:bodyPr>
          <a:lstStyle/>
          <a:p>
            <a:pPr lvl="0" algn="l">
              <a:buNone/>
            </a:pPr>
            <a:r>
              <a:rPr lang="zh-CN" altLang="en-US" sz="2000" dirty="0">
                <a:solidFill>
                  <a:srgbClr val="000000"/>
                </a:solidFill>
              </a:rPr>
              <a:t>总分: </a:t>
            </a:r>
            <a:r>
              <a:rPr lang="en-US" altLang="zh-CN" sz="2000" dirty="0">
                <a:solidFill>
                  <a:srgbClr val="000000"/>
                </a:solidFill>
              </a:rPr>
              <a:t>17</a:t>
            </a:r>
            <a:r>
              <a:rPr lang="zh-CN" altLang="en-US" sz="20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7000" y="7874000"/>
            <a:ext cx="5461000" cy="1016000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noAutofit/>
          </a:bodyPr>
          <a:lstStyle/>
          <a:p>
            <a:pPr lvl="0" algn="l">
              <a:buNone/>
            </a:pPr>
            <a:r>
              <a:rPr lang="zh-CN" altLang="en-US" sz="2000">
                <a:solidFill>
                  <a:srgbClr val="FF0000"/>
                </a:solidFill>
              </a:rPr>
              <a:t>*此封面页请勿删除，删除后将无法上传至试卷库，添加菜单栏任意题型即可制作试卷。本提示将在上传时自动隐藏。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71500" y="635000"/>
            <a:ext cx="4572000" cy="186055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buNone/>
            </a:pPr>
            <a:r>
              <a:rPr lang="en-US" altLang="zh-CN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9.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给出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A,B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两个电路的表达式并证明其实现的功能相同：</a:t>
            </a:r>
          </a:p>
          <a:p>
            <a:pPr lvl="0" algn="l">
              <a:buNone/>
            </a:pPr>
            <a:endParaRPr lang="zh-CN" altLang="en-US" sz="26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8" name="组合 7"/>
          <p:cNvGrpSpPr/>
          <p:nvPr>
            <p:custDataLst>
              <p:tags r:id="rId3"/>
            </p:custDataLst>
          </p:nvPr>
        </p:nvGrpSpPr>
        <p:grpSpPr>
          <a:xfrm>
            <a:off x="0" y="0"/>
            <a:ext cx="5715000" cy="635000"/>
            <a:chOff x="0" y="0"/>
            <a:chExt cx="9000" cy="1000"/>
          </a:xfrm>
        </p:grpSpPr>
        <p:sp>
          <p:nvSpPr>
            <p:cNvPr id="4" name="TitleBackground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9000" cy="1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ColorBlock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300" cy="1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TypeText"/>
            <p:cNvSpPr txBox="1"/>
            <p:nvPr>
              <p:custDataLst>
                <p:tags r:id="rId7"/>
              </p:custDataLst>
            </p:nvPr>
          </p:nvSpPr>
          <p:spPr>
            <a:xfrm>
              <a:off x="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主观题</a:t>
              </a:r>
            </a:p>
          </p:txBody>
        </p:sp>
        <p:sp>
          <p:nvSpPr>
            <p:cNvPr id="7" name="TipText"/>
            <p:cNvSpPr txBox="1"/>
            <p:nvPr>
              <p:custDataLst>
                <p:tags r:id="rId8"/>
              </p:custDataLst>
            </p:nvPr>
          </p:nvSpPr>
          <p:spPr>
            <a:xfrm>
              <a:off x="2248" y="172"/>
              <a:ext cx="3600" cy="8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dirty="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5</a:t>
              </a:r>
              <a:r>
                <a:rPr lang="zh-CN" altLang="en-US" sz="2000" dirty="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分</a:t>
              </a:r>
            </a:p>
          </p:txBody>
        </p:sp>
      </p:grpSp>
      <p:pic>
        <p:nvPicPr>
          <p:cNvPr id="2" name="图片 1" descr="tmpB8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165600" y="63500"/>
            <a:ext cx="1422400" cy="50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61DE924-A285-80A7-E14D-BD5FA2D65AA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2534920"/>
            <a:ext cx="5197289" cy="180546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12A164B-3CA8-B9FE-7F64-609A7510C5C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46" y="5323968"/>
            <a:ext cx="5186443" cy="275502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2A2EFF1-C008-0E05-35D8-3C3E31217B25}"/>
              </a:ext>
            </a:extLst>
          </p:cNvPr>
          <p:cNvSpPr txBox="1"/>
          <p:nvPr/>
        </p:nvSpPr>
        <p:spPr>
          <a:xfrm>
            <a:off x="2271657" y="4469065"/>
            <a:ext cx="2404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9DD4C5C-DED5-C766-44C4-EC89825DFA73}"/>
              </a:ext>
            </a:extLst>
          </p:cNvPr>
          <p:cNvSpPr txBox="1"/>
          <p:nvPr/>
        </p:nvSpPr>
        <p:spPr>
          <a:xfrm>
            <a:off x="2271657" y="8161468"/>
            <a:ext cx="2404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4DFD8-3217-7742-BED2-432FBBC7C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05BE59DB-4E6B-86FE-1CD0-6C8C8AA02F51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0" y="0"/>
            <a:ext cx="5715000" cy="635000"/>
            <a:chOff x="0" y="0"/>
            <a:chExt cx="9000" cy="1000"/>
          </a:xfrm>
        </p:grpSpPr>
        <p:sp>
          <p:nvSpPr>
            <p:cNvPr id="4" name="TitleBackground">
              <a:extLst>
                <a:ext uri="{FF2B5EF4-FFF2-40B4-BE49-F238E27FC236}">
                  <a16:creationId xmlns:a16="http://schemas.microsoft.com/office/drawing/2014/main" id="{627C14DB-813C-0018-BD7A-D996EC4D5B14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0" y="0"/>
              <a:ext cx="9000" cy="1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ColorBlock">
              <a:extLst>
                <a:ext uri="{FF2B5EF4-FFF2-40B4-BE49-F238E27FC236}">
                  <a16:creationId xmlns:a16="http://schemas.microsoft.com/office/drawing/2014/main" id="{02459E8C-D112-DB7E-4B34-963D22560CDB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300" cy="1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TypeText">
              <a:extLst>
                <a:ext uri="{FF2B5EF4-FFF2-40B4-BE49-F238E27FC236}">
                  <a16:creationId xmlns:a16="http://schemas.microsoft.com/office/drawing/2014/main" id="{8FD2C0CD-195B-67EF-D36A-E3B3DAF3CB6A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主观题</a:t>
              </a:r>
            </a:p>
          </p:txBody>
        </p:sp>
        <p:sp>
          <p:nvSpPr>
            <p:cNvPr id="7" name="TipText">
              <a:extLst>
                <a:ext uri="{FF2B5EF4-FFF2-40B4-BE49-F238E27FC236}">
                  <a16:creationId xmlns:a16="http://schemas.microsoft.com/office/drawing/2014/main" id="{C2B554C2-D154-EA02-C10F-46108118F71E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2248" y="172"/>
              <a:ext cx="3600" cy="8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dirty="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5</a:t>
              </a:r>
              <a:r>
                <a:rPr lang="zh-CN" altLang="en-US" sz="2000" dirty="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分</a:t>
              </a:r>
            </a:p>
          </p:txBody>
        </p:sp>
      </p:grpSp>
      <p:pic>
        <p:nvPicPr>
          <p:cNvPr id="2" name="图片 1" descr="tmpB84">
            <a:extLst>
              <a:ext uri="{FF2B5EF4-FFF2-40B4-BE49-F238E27FC236}">
                <a16:creationId xmlns:a16="http://schemas.microsoft.com/office/drawing/2014/main" id="{F7DBBD6F-4C3A-937B-ACC2-901D5FD7A0C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165600" y="63500"/>
            <a:ext cx="1422400" cy="50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3BE259F-7F1E-DE45-A9C4-861DFEE1A8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87089"/>
            <a:ext cx="5715000" cy="15698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61716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571500" y="942340"/>
                <a:ext cx="4572000" cy="28575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lvl="0" algn="l">
                  <a:buNone/>
                </a:pPr>
                <a:r>
                  <a:rPr lang="en-US" altLang="zh-CN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10.</a:t>
                </a:r>
                <a:r>
                  <a:rPr lang="zh-CN" altLang="en-US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用下面的真值表完成（a）、（b）两个小题。</a:t>
                </a:r>
              </a:p>
              <a:p>
                <a:pPr lvl="0" algn="l">
                  <a:buNone/>
                </a:pPr>
                <a:r>
                  <a:rPr lang="zh-CN" altLang="en-US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（a）求出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𝐹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的最简表达式，并指定可化简到该表达式的无关项的值。</a:t>
                </a:r>
              </a:p>
              <a:p>
                <a:pPr lvl="0" algn="l">
                  <a:buNone/>
                </a:pPr>
                <a:r>
                  <a:rPr lang="zh-CN" altLang="en-US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（b）对于输出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𝐺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重新完成（a）小题。提示：你是否可以为无关项选择合适的值，使得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𝐺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与某个输入相同？</a:t>
                </a:r>
              </a:p>
              <a:p>
                <a:pPr lvl="0" algn="l">
                  <a:buNone/>
                </a:pPr>
                <a:endParaRPr lang="zh-CN" altLang="en-US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lvl="0" algn="l">
                  <a:buNone/>
                </a:pPr>
                <a:endParaRPr lang="zh-CN" altLang="en-US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571500" y="942340"/>
                <a:ext cx="4572000" cy="2857500"/>
              </a:xfrm>
              <a:prstGeom prst="rect">
                <a:avLst/>
              </a:prstGeom>
              <a:blipFill>
                <a:blip r:embed="rId11"/>
                <a:stretch>
                  <a:fillRect l="-1200" r="-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22375" y="3089275"/>
            <a:ext cx="3270250" cy="2965450"/>
          </a:xfrm>
          <a:prstGeom prst="rect">
            <a:avLst/>
          </a:prstGeom>
        </p:spPr>
      </p:pic>
      <p:grpSp>
        <p:nvGrpSpPr>
          <p:cNvPr id="9" name="组合 8"/>
          <p:cNvGrpSpPr/>
          <p:nvPr>
            <p:custDataLst>
              <p:tags r:id="rId3"/>
            </p:custDataLst>
          </p:nvPr>
        </p:nvGrpSpPr>
        <p:grpSpPr>
          <a:xfrm>
            <a:off x="0" y="0"/>
            <a:ext cx="5715000" cy="635000"/>
            <a:chOff x="0" y="0"/>
            <a:chExt cx="9000" cy="1000"/>
          </a:xfrm>
        </p:grpSpPr>
        <p:sp>
          <p:nvSpPr>
            <p:cNvPr id="5" name="TitleBackground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9000" cy="1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lorBlock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300" cy="1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ypeText"/>
            <p:cNvSpPr txBox="1"/>
            <p:nvPr>
              <p:custDataLst>
                <p:tags r:id="rId7"/>
              </p:custDataLst>
            </p:nvPr>
          </p:nvSpPr>
          <p:spPr>
            <a:xfrm>
              <a:off x="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主观题</a:t>
              </a:r>
            </a:p>
          </p:txBody>
        </p:sp>
        <p:sp>
          <p:nvSpPr>
            <p:cNvPr id="8" name="TipText"/>
            <p:cNvSpPr txBox="1"/>
            <p:nvPr>
              <p:custDataLst>
                <p:tags r:id="rId8"/>
              </p:custDataLst>
            </p:nvPr>
          </p:nvSpPr>
          <p:spPr>
            <a:xfrm>
              <a:off x="2403" y="172"/>
              <a:ext cx="3600" cy="8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10分</a:t>
              </a:r>
            </a:p>
          </p:txBody>
        </p:sp>
      </p:grpSp>
      <p:pic>
        <p:nvPicPr>
          <p:cNvPr id="3" name="图片 2" descr="tmpFB5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165600" y="63500"/>
            <a:ext cx="1422400" cy="50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523A21C-615F-7890-409C-FD86F925D9D6}"/>
              </a:ext>
            </a:extLst>
          </p:cNvPr>
          <p:cNvPicPr/>
          <p:nvPr/>
        </p:nvPicPr>
        <p:blipFill>
          <a:blip r:embed="rId14"/>
          <a:stretch>
            <a:fillRect/>
          </a:stretch>
        </p:blipFill>
        <p:spPr>
          <a:xfrm>
            <a:off x="0" y="6291137"/>
            <a:ext cx="5715000" cy="2218832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571500" y="1088390"/>
                <a:ext cx="4572000" cy="28575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lvl="0" algn="l">
                  <a:buNone/>
                </a:pPr>
                <a:r>
                  <a:rPr lang="en-US" altLang="zh-CN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11.</a:t>
                </a:r>
                <a:r>
                  <a:rPr lang="zh-CN" altLang="en-US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三个硬币都有正反两面。用一个逻辑变量表示硬币的正反面状态（A代表第一个硬币，B代表第二个硬币，C代表第三个硬币），逻辑变量值为1时代表正面，变量值为0时代表反面。请写出一个逻辑表达式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𝐹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𝑎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𝑏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𝑐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使得当且仅当某次投币恰好出现一个硬币为正面时该表达式的值为1。用下列形式写出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𝐹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：</a:t>
                </a:r>
              </a:p>
              <a:p>
                <a:pPr lvl="0" algn="l">
                  <a:buNone/>
                </a:pPr>
                <a:r>
                  <a:rPr lang="zh-CN" altLang="en-US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（a） 最小项展开式。</a:t>
                </a:r>
              </a:p>
              <a:p>
                <a:pPr lvl="0" algn="l">
                  <a:buNone/>
                </a:pPr>
                <a:r>
                  <a:rPr lang="zh-CN" altLang="en-US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（b） 最大项展开式。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571500" y="1088390"/>
                <a:ext cx="4572000" cy="2857500"/>
              </a:xfrm>
              <a:prstGeom prst="rect">
                <a:avLst/>
              </a:prstGeom>
              <a:blipFill>
                <a:blip r:embed="rId11"/>
                <a:stretch>
                  <a:fillRect l="-1200" t="-855" b="-29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/>
          <p:cNvGrpSpPr/>
          <p:nvPr>
            <p:custDataLst>
              <p:tags r:id="rId3"/>
            </p:custDataLst>
          </p:nvPr>
        </p:nvGrpSpPr>
        <p:grpSpPr>
          <a:xfrm>
            <a:off x="0" y="0"/>
            <a:ext cx="5715000" cy="635000"/>
            <a:chOff x="0" y="0"/>
            <a:chExt cx="9000" cy="1000"/>
          </a:xfrm>
        </p:grpSpPr>
        <p:sp>
          <p:nvSpPr>
            <p:cNvPr id="4" name="TitleBackground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9000" cy="1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ColorBlock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300" cy="1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TypeText"/>
            <p:cNvSpPr txBox="1"/>
            <p:nvPr>
              <p:custDataLst>
                <p:tags r:id="rId7"/>
              </p:custDataLst>
            </p:nvPr>
          </p:nvSpPr>
          <p:spPr>
            <a:xfrm>
              <a:off x="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主观题</a:t>
              </a:r>
            </a:p>
          </p:txBody>
        </p:sp>
        <p:sp>
          <p:nvSpPr>
            <p:cNvPr id="7" name="TipText"/>
            <p:cNvSpPr txBox="1"/>
            <p:nvPr>
              <p:custDataLst>
                <p:tags r:id="rId8"/>
              </p:custDataLst>
            </p:nvPr>
          </p:nvSpPr>
          <p:spPr>
            <a:xfrm>
              <a:off x="2403" y="172"/>
              <a:ext cx="3600" cy="8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10分</a:t>
              </a:r>
            </a:p>
          </p:txBody>
        </p:sp>
      </p:grpSp>
      <p:pic>
        <p:nvPicPr>
          <p:cNvPr id="2" name="图片 1" descr="tmpFB5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165600" y="63500"/>
            <a:ext cx="1422400" cy="50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7773240-890F-AE22-7C40-B46FB15436B1}"/>
              </a:ext>
            </a:extLst>
          </p:cNvPr>
          <p:cNvPicPr/>
          <p:nvPr/>
        </p:nvPicPr>
        <p:blipFill>
          <a:blip r:embed="rId13"/>
          <a:stretch>
            <a:fillRect/>
          </a:stretch>
        </p:blipFill>
        <p:spPr>
          <a:xfrm>
            <a:off x="0" y="3945890"/>
            <a:ext cx="5715000" cy="2280327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379095" y="635000"/>
                <a:ext cx="5081905" cy="28575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lvl="0" algn="l">
                  <a:buNone/>
                </a:pPr>
                <a:r>
                  <a:rPr lang="en-US" altLang="zh-CN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12</a:t>
                </a:r>
                <a:r>
                  <a:rPr lang="zh-CN" altLang="en-US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. 假设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𝐹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𝑎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𝑏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,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𝑐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) = 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𝑎𝑏𝑐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’ + 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𝑏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’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:</a:t>
                </a:r>
              </a:p>
              <a:p>
                <a:pPr lvl="0" algn="l">
                  <a:buNone/>
                </a:pPr>
                <a:r>
                  <a:rPr lang="zh-CN" altLang="en-US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（a）用最小项之和表示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F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（用m—符号形式）。</a:t>
                </a:r>
              </a:p>
              <a:p>
                <a:pPr lvl="0" algn="l">
                  <a:buNone/>
                </a:pPr>
                <a:r>
                  <a:rPr lang="zh-CN" altLang="en-US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（b）用最大项之积表示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F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（用M—符号形式）。</a:t>
                </a:r>
              </a:p>
              <a:p>
                <a:pPr lvl="0" algn="l">
                  <a:buNone/>
                </a:pPr>
                <a:r>
                  <a:rPr lang="zh-CN" altLang="en-US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（c）用最小项之和表示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F</m:t>
                    </m:r>
                    <m:r>
                      <a:rPr lang="en-US" altLang="zh-CN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’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（用m—符号形式）。</a:t>
                </a:r>
              </a:p>
              <a:p>
                <a:pPr lvl="0" algn="l">
                  <a:buNone/>
                </a:pPr>
                <a:r>
                  <a:rPr lang="zh-CN" altLang="en-US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（d）用最大项之积表示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F</m:t>
                    </m:r>
                    <m:r>
                      <a:rPr lang="en-US" altLang="zh-CN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’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（用M—符号形式）。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379095" y="635000"/>
                <a:ext cx="5081905" cy="2857500"/>
              </a:xfrm>
              <a:prstGeom prst="rect">
                <a:avLst/>
              </a:prstGeom>
              <a:blipFill>
                <a:blip r:embed="rId11"/>
                <a:stretch>
                  <a:fillRect l="-959" r="-55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/>
          <p:cNvGrpSpPr/>
          <p:nvPr>
            <p:custDataLst>
              <p:tags r:id="rId3"/>
            </p:custDataLst>
          </p:nvPr>
        </p:nvGrpSpPr>
        <p:grpSpPr>
          <a:xfrm>
            <a:off x="0" y="0"/>
            <a:ext cx="5715000" cy="635000"/>
            <a:chOff x="0" y="0"/>
            <a:chExt cx="9000" cy="1000"/>
          </a:xfrm>
        </p:grpSpPr>
        <p:sp>
          <p:nvSpPr>
            <p:cNvPr id="4" name="TitleBackground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9000" cy="1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ColorBlock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300" cy="1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TypeText"/>
            <p:cNvSpPr txBox="1"/>
            <p:nvPr>
              <p:custDataLst>
                <p:tags r:id="rId7"/>
              </p:custDataLst>
            </p:nvPr>
          </p:nvSpPr>
          <p:spPr>
            <a:xfrm>
              <a:off x="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主观题</a:t>
              </a:r>
            </a:p>
          </p:txBody>
        </p:sp>
        <p:sp>
          <p:nvSpPr>
            <p:cNvPr id="7" name="TipText"/>
            <p:cNvSpPr txBox="1"/>
            <p:nvPr>
              <p:custDataLst>
                <p:tags r:id="rId8"/>
              </p:custDataLst>
            </p:nvPr>
          </p:nvSpPr>
          <p:spPr>
            <a:xfrm>
              <a:off x="2403" y="172"/>
              <a:ext cx="3600" cy="8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10分</a:t>
              </a:r>
            </a:p>
          </p:txBody>
        </p:sp>
      </p:grpSp>
      <p:pic>
        <p:nvPicPr>
          <p:cNvPr id="2" name="图片 1" descr="tmpFB5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165600" y="63500"/>
            <a:ext cx="1422400" cy="50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2770C5C-A69E-903E-7EC0-13408B1B3D96}"/>
              </a:ext>
            </a:extLst>
          </p:cNvPr>
          <p:cNvPicPr/>
          <p:nvPr/>
        </p:nvPicPr>
        <p:blipFill>
          <a:blip r:embed="rId13"/>
          <a:stretch>
            <a:fillRect/>
          </a:stretch>
        </p:blipFill>
        <p:spPr>
          <a:xfrm>
            <a:off x="0" y="3556000"/>
            <a:ext cx="5715000" cy="4096219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571500" y="1831975"/>
                <a:ext cx="4572000" cy="28575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lvl="0" algn="l">
                  <a:buNone/>
                </a:pPr>
                <a:r>
                  <a:rPr lang="en-US" altLang="zh-CN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13</a:t>
                </a:r>
                <a:r>
                  <a:rPr lang="zh-CN" altLang="en-US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. 用卡诺图找出下列函数的最简积之和式。</a:t>
                </a:r>
              </a:p>
              <a:p>
                <a:pPr lvl="0" algn="l">
                  <a:buNone/>
                </a:pPr>
                <a:endParaRPr lang="zh-CN" altLang="en-US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lvl="0" algn="l">
                  <a:buNone/>
                </a:pP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（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𝑎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）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𝑎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𝑏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𝑐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𝑑</m:t>
                        </m:r>
                      </m:e>
                    </m:d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MS Mincho" charset="0"/>
                        <a:cs typeface="Cambria Math" panose="02040503050406030204" charset="0"/>
                      </a:rPr>
                      <m:t>+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 </m:t>
                        </m:r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charset="0"/>
                            <a:ea typeface="MS Mincho" charset="0"/>
                            <a:cs typeface="Cambria Math" panose="02040503050406030204" charset="0"/>
                          </a:rPr>
                          <m:t>6</m:t>
                        </m:r>
                      </m:sub>
                    </m:sSub>
                  </m:oMath>
                </a14:m>
                <a:endParaRPr lang="en-US" altLang="zh-CN" i="1" dirty="0">
                  <a:solidFill>
                    <a:srgbClr val="000000"/>
                  </a:solidFill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  <a:p>
                <a:pPr lvl="0" algn="l">
                  <a:buNone/>
                </a:pPr>
                <a:endParaRPr lang="en-US" altLang="zh-CN" i="1" dirty="0">
                  <a:solidFill>
                    <a:srgbClr val="000000"/>
                  </a:solidFill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  <a:p>
                <a:pPr lvl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（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𝑏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）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𝑑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𝑒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𝑓</m:t>
                          </m:r>
                        </m:e>
                      </m:d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𝑚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(0,1,2,4)</m:t>
                          </m:r>
                        </m:e>
                      </m:nary>
                    </m:oMath>
                  </m:oMathPara>
                </a14:m>
                <a:endParaRPr lang="en-US" altLang="zh-CN" i="1" dirty="0">
                  <a:solidFill>
                    <a:srgbClr val="000000"/>
                  </a:solidFill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  <a:p>
                <a:pPr lvl="0" algn="l">
                  <a:buNone/>
                </a:pPr>
                <a:endParaRPr lang="en-US" altLang="zh-CN" i="1" dirty="0">
                  <a:solidFill>
                    <a:srgbClr val="000000"/>
                  </a:solidFill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  <a:p>
                <a:pPr lvl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（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𝑐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）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𝑟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𝑠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𝑡</m:t>
                          </m:r>
                        </m:e>
                      </m:d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𝑟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’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’</m:t>
                          </m:r>
                        </m:sup>
                      </m:sSup>
                      <m:sSup>
                        <m:sSup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’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’</m:t>
                          </m:r>
                        </m:sup>
                      </m:sSup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𝑠</m:t>
                      </m:r>
                    </m:oMath>
                  </m:oMathPara>
                </a14:m>
                <a:endParaRPr lang="en-US" altLang="zh-CN" i="1" dirty="0">
                  <a:solidFill>
                    <a:srgbClr val="000000"/>
                  </a:solidFill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  <a:p>
                <a:pPr lvl="0" algn="l">
                  <a:buNone/>
                </a:pPr>
                <a:endParaRPr lang="en-US" altLang="zh-CN" i="1" dirty="0">
                  <a:solidFill>
                    <a:srgbClr val="000000"/>
                  </a:solidFill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  <a:p>
                <a:pPr lvl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（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𝑑</m:t>
                      </m:r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）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𝑥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𝑦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𝑧</m:t>
                          </m:r>
                        </m:e>
                      </m:d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 · 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solidFill>
                    <a:srgbClr val="000000"/>
                  </a:solidFill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  <a:p>
                <a:pPr lvl="0" algn="l">
                  <a:buNone/>
                </a:pPr>
                <a:endParaRPr lang="en-US" altLang="zh-CN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lvl="0" algn="l">
                  <a:buNone/>
                </a:pPr>
                <a:endParaRPr lang="en-US" altLang="zh-CN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lvl="0" algn="l">
                  <a:buNone/>
                </a:pPr>
                <a:endParaRPr lang="en-US" altLang="zh-CN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lvl="0" algn="l">
                  <a:buNone/>
                </a:pPr>
                <a:endParaRPr lang="en-US" altLang="zh-CN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571500" y="1831975"/>
                <a:ext cx="4572000" cy="2857500"/>
              </a:xfrm>
              <a:prstGeom prst="rect">
                <a:avLst/>
              </a:prstGeom>
              <a:blipFill>
                <a:blip r:embed="rId11"/>
                <a:stretch>
                  <a:fillRect l="-1200" t="-22222" r="-36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/>
          <p:cNvGrpSpPr/>
          <p:nvPr>
            <p:custDataLst>
              <p:tags r:id="rId3"/>
            </p:custDataLst>
          </p:nvPr>
        </p:nvGrpSpPr>
        <p:grpSpPr>
          <a:xfrm>
            <a:off x="0" y="0"/>
            <a:ext cx="5715000" cy="635000"/>
            <a:chOff x="0" y="0"/>
            <a:chExt cx="9000" cy="1000"/>
          </a:xfrm>
        </p:grpSpPr>
        <p:sp>
          <p:nvSpPr>
            <p:cNvPr id="4" name="TitleBackground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9000" cy="1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ColorBlock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300" cy="1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TypeText"/>
            <p:cNvSpPr txBox="1"/>
            <p:nvPr>
              <p:custDataLst>
                <p:tags r:id="rId7"/>
              </p:custDataLst>
            </p:nvPr>
          </p:nvSpPr>
          <p:spPr>
            <a:xfrm>
              <a:off x="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主观题</a:t>
              </a:r>
            </a:p>
          </p:txBody>
        </p:sp>
        <p:sp>
          <p:nvSpPr>
            <p:cNvPr id="7" name="TipText"/>
            <p:cNvSpPr txBox="1"/>
            <p:nvPr>
              <p:custDataLst>
                <p:tags r:id="rId8"/>
              </p:custDataLst>
            </p:nvPr>
          </p:nvSpPr>
          <p:spPr>
            <a:xfrm>
              <a:off x="2403" y="172"/>
              <a:ext cx="3600" cy="8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10分</a:t>
              </a:r>
            </a:p>
          </p:txBody>
        </p:sp>
      </p:grpSp>
      <p:pic>
        <p:nvPicPr>
          <p:cNvPr id="2" name="图片 1" descr="tmpFB5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165600" y="63500"/>
            <a:ext cx="1422400" cy="50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2D6C618-F12E-78FB-2F3E-AD9D98C90C86}"/>
              </a:ext>
            </a:extLst>
          </p:cNvPr>
          <p:cNvPicPr/>
          <p:nvPr/>
        </p:nvPicPr>
        <p:blipFill>
          <a:blip r:embed="rId13"/>
          <a:stretch>
            <a:fillRect/>
          </a:stretch>
        </p:blipFill>
        <p:spPr>
          <a:xfrm>
            <a:off x="301625" y="4371866"/>
            <a:ext cx="5111750" cy="4708634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151130" y="617220"/>
                <a:ext cx="5436870" cy="28575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lvl="0" algn="l">
                  <a:buNone/>
                </a:pPr>
                <a:r>
                  <a:rPr lang="en-US" altLang="zh-CN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14</a:t>
                </a:r>
                <a:r>
                  <a:rPr lang="zh-CN" altLang="en-US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. 找出下面函数的最简积之和式和最简和之积式。</a:t>
                </a:r>
              </a:p>
              <a:p>
                <a:pPr lvl="0" algn="l">
                  <a:buNone/>
                </a:pPr>
                <a:endParaRPr lang="zh-CN" altLang="en-US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lvl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𝑎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𝑏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𝑐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𝑑</m:t>
                          </m:r>
                        </m:e>
                      </m:d>
                      <m:r>
                        <a:rPr lang="en-US" altLang="zh-CN" i="1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=</m:t>
                      </m:r>
                      <m:nary>
                        <m:naryPr>
                          <m:chr m:val="∏"/>
                          <m:limLoc m:val="undOvr"/>
                          <m:subHide m:val="on"/>
                          <m:supHide m:val="on"/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𝑀</m:t>
                          </m:r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(0,1,6,8,11,12)∙</m:t>
                          </m:r>
                          <m:nary>
                            <m:naryPr>
                              <m:chr m:val="∏"/>
                              <m:limLoc m:val="undOvr"/>
                              <m:subHide m:val="on"/>
                              <m:supHide m:val="on"/>
                              <m:ctrlP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𝐷</m:t>
                              </m:r>
                              <m:r>
                                <a:rPr lang="en-US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charset="0"/>
                                  <a:ea typeface="MS Mincho" charset="0"/>
                                  <a:cs typeface="Cambria Math" panose="02040503050406030204" charset="0"/>
                                </a:rPr>
                                <m:t>(3,7,14,15)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i="1" dirty="0">
                  <a:solidFill>
                    <a:srgbClr val="000000"/>
                  </a:solidFill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  <a:p>
                <a:pPr lvl="0" algn="l">
                  <a:buNone/>
                </a:pPr>
                <a:endParaRPr lang="zh-CN" altLang="en-US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151130" y="617220"/>
                <a:ext cx="5436870" cy="2857500"/>
              </a:xfrm>
              <a:prstGeom prst="rect">
                <a:avLst/>
              </a:prstGeom>
              <a:blipFill>
                <a:blip r:embed="rId11"/>
                <a:stretch>
                  <a:fillRect l="-1009" r="-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对象 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400300" y="4464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914400" imgH="215900" progId="Equation.KSEE3">
                  <p:embed/>
                </p:oleObj>
              </mc:Choice>
              <mc:Fallback>
                <p:oleObj r:id="rId12" imgW="914400" imgH="215900" progId="Equation.KSEE3">
                  <p:embed/>
                  <p:pic>
                    <p:nvPicPr>
                      <p:cNvPr id="9" name="对象 8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400300" y="4464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组合 7"/>
          <p:cNvGrpSpPr/>
          <p:nvPr>
            <p:custDataLst>
              <p:tags r:id="rId3"/>
            </p:custDataLst>
          </p:nvPr>
        </p:nvGrpSpPr>
        <p:grpSpPr>
          <a:xfrm>
            <a:off x="0" y="0"/>
            <a:ext cx="5715000" cy="635000"/>
            <a:chOff x="0" y="0"/>
            <a:chExt cx="9000" cy="1000"/>
          </a:xfrm>
        </p:grpSpPr>
        <p:sp>
          <p:nvSpPr>
            <p:cNvPr id="4" name="TitleBackground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9000" cy="1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ColorBlock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300" cy="1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TypeText"/>
            <p:cNvSpPr txBox="1"/>
            <p:nvPr>
              <p:custDataLst>
                <p:tags r:id="rId7"/>
              </p:custDataLst>
            </p:nvPr>
          </p:nvSpPr>
          <p:spPr>
            <a:xfrm>
              <a:off x="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主观题</a:t>
              </a:r>
            </a:p>
          </p:txBody>
        </p:sp>
        <p:sp>
          <p:nvSpPr>
            <p:cNvPr id="7" name="TipText"/>
            <p:cNvSpPr txBox="1"/>
            <p:nvPr>
              <p:custDataLst>
                <p:tags r:id="rId8"/>
              </p:custDataLst>
            </p:nvPr>
          </p:nvSpPr>
          <p:spPr>
            <a:xfrm>
              <a:off x="2403" y="172"/>
              <a:ext cx="3600" cy="8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10分</a:t>
              </a:r>
            </a:p>
          </p:txBody>
        </p:sp>
      </p:grpSp>
      <p:pic>
        <p:nvPicPr>
          <p:cNvPr id="2" name="图片 1" descr="tmpFB5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4165600" y="63500"/>
            <a:ext cx="1422400" cy="50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BFF574D-F097-860C-01AC-9114FED88D08}"/>
              </a:ext>
            </a:extLst>
          </p:cNvPr>
          <p:cNvPicPr/>
          <p:nvPr/>
        </p:nvPicPr>
        <p:blipFill>
          <a:blip r:embed="rId15"/>
          <a:stretch>
            <a:fillRect/>
          </a:stretch>
        </p:blipFill>
        <p:spPr>
          <a:xfrm>
            <a:off x="525780" y="3363310"/>
            <a:ext cx="4351020" cy="375729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571500" y="635000"/>
                <a:ext cx="4893945" cy="285750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lvl="0" algn="l">
                  <a:buNone/>
                </a:pPr>
                <a:r>
                  <a:rPr lang="en-US" altLang="zh-CN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15</a:t>
                </a:r>
                <a:r>
                  <a:rPr lang="zh-CN" altLang="en-US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. 给定函数 </a:t>
                </a:r>
                <a:r>
                  <a:rPr lang="en-US" altLang="zh-CN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𝐹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 = 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𝐴𝐵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’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𝐷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’ + 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’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𝐵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 + 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𝐴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’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𝐶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 + 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𝐶𝐷</m:t>
                    </m:r>
                  </m:oMath>
                </a14:m>
                <a:endParaRPr lang="en-US" altLang="zh-CN" i="1" dirty="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  <a:p>
                <a:pPr lvl="0" algn="l">
                  <a:buNone/>
                </a:pPr>
                <a:endParaRPr lang="zh-CN" altLang="en-US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lvl="0" algn="l">
                  <a:buNone/>
                </a:pPr>
                <a:r>
                  <a:rPr lang="zh-CN" altLang="en-US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（a）用卡诺图找出函数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𝐹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的最大项表达式</a:t>
                </a:r>
              </a:p>
              <a:p>
                <a:pPr lvl="0" algn="l">
                  <a:buNone/>
                </a:pPr>
                <a:r>
                  <a:rPr lang="zh-CN" altLang="en-US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（同时用十进制表示和符号表示两种方法表示出来）。</a:t>
                </a:r>
              </a:p>
              <a:p>
                <a:pPr lvl="0" algn="l">
                  <a:buNone/>
                </a:pPr>
                <a:r>
                  <a:rPr lang="zh-CN" altLang="en-US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（b）用卡诺图找出函数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𝐹</m:t>
                    </m:r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’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的最简积之和式。</a:t>
                </a:r>
              </a:p>
              <a:p>
                <a:pPr lvl="0" algn="l">
                  <a:buNone/>
                </a:pPr>
                <a:r>
                  <a:rPr lang="zh-CN" altLang="en-US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（c）找出函数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𝐹</m:t>
                    </m:r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的最简和之积式。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571500" y="635000"/>
                <a:ext cx="4893945" cy="2857500"/>
              </a:xfrm>
              <a:prstGeom prst="rect">
                <a:avLst/>
              </a:prstGeom>
              <a:blipFill>
                <a:blip r:embed="rId11"/>
                <a:stretch>
                  <a:fillRect l="-1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/>
          <p:cNvGrpSpPr/>
          <p:nvPr>
            <p:custDataLst>
              <p:tags r:id="rId3"/>
            </p:custDataLst>
          </p:nvPr>
        </p:nvGrpSpPr>
        <p:grpSpPr>
          <a:xfrm>
            <a:off x="0" y="0"/>
            <a:ext cx="5715000" cy="635000"/>
            <a:chOff x="0" y="0"/>
            <a:chExt cx="9000" cy="1000"/>
          </a:xfrm>
        </p:grpSpPr>
        <p:sp>
          <p:nvSpPr>
            <p:cNvPr id="4" name="TitleBackground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9000" cy="1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ColorBlock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300" cy="1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TypeText"/>
            <p:cNvSpPr txBox="1"/>
            <p:nvPr>
              <p:custDataLst>
                <p:tags r:id="rId7"/>
              </p:custDataLst>
            </p:nvPr>
          </p:nvSpPr>
          <p:spPr>
            <a:xfrm>
              <a:off x="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主观题</a:t>
              </a:r>
            </a:p>
          </p:txBody>
        </p:sp>
        <p:sp>
          <p:nvSpPr>
            <p:cNvPr id="7" name="TipText"/>
            <p:cNvSpPr txBox="1"/>
            <p:nvPr>
              <p:custDataLst>
                <p:tags r:id="rId8"/>
              </p:custDataLst>
            </p:nvPr>
          </p:nvSpPr>
          <p:spPr>
            <a:xfrm>
              <a:off x="2403" y="172"/>
              <a:ext cx="3600" cy="8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10分</a:t>
              </a:r>
            </a:p>
          </p:txBody>
        </p:sp>
      </p:grpSp>
      <p:pic>
        <p:nvPicPr>
          <p:cNvPr id="2" name="图片 1" descr="tmpFB5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165600" y="63500"/>
            <a:ext cx="1422400" cy="50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059F7E5-E2E3-3EA9-CD19-0F1279F04101}"/>
              </a:ext>
            </a:extLst>
          </p:cNvPr>
          <p:cNvPicPr/>
          <p:nvPr/>
        </p:nvPicPr>
        <p:blipFill>
          <a:blip r:embed="rId13"/>
          <a:stretch>
            <a:fillRect/>
          </a:stretch>
        </p:blipFill>
        <p:spPr>
          <a:xfrm>
            <a:off x="360045" y="4127500"/>
            <a:ext cx="4994910" cy="3460947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571500" y="635000"/>
                <a:ext cx="4803775" cy="349123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lvl="0" algn="l">
                  <a:lnSpc>
                    <a:spcPct val="120000"/>
                  </a:lnSpc>
                  <a:buNone/>
                </a:pPr>
                <a:r>
                  <a:rPr lang="en-US" altLang="zh-CN" sz="260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16.</a:t>
                </a:r>
                <a:r>
                  <a:rPr lang="zh-CN" altLang="en-US" sz="260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比较两个</a:t>
                </a:r>
                <a:r>
                  <a:rPr lang="en-US" altLang="zh-CN" sz="260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2</a:t>
                </a:r>
                <a:r>
                  <a:rPr lang="zh-CN" altLang="en-US" sz="260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位二进制数</a:t>
                </a:r>
                <a:r>
                  <a:rPr lang="en-US" altLang="zh-CN" sz="260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A(A</a:t>
                </a:r>
                <a:r>
                  <a:rPr lang="en-US" altLang="zh-CN" sz="2600" baseline="-2500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2</a:t>
                </a:r>
                <a:r>
                  <a:rPr lang="en-US" altLang="zh-CN" sz="260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A</a:t>
                </a:r>
                <a:r>
                  <a:rPr lang="en-US" altLang="zh-CN" sz="2600" baseline="-2500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</a:t>
                </a:r>
                <a:r>
                  <a:rPr lang="en-US" altLang="zh-CN" sz="260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)</a:t>
                </a:r>
                <a:r>
                  <a:rPr lang="zh-CN" altLang="en-US" sz="260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和</a:t>
                </a:r>
                <a:r>
                  <a:rPr lang="en-US" altLang="zh-CN" sz="260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B(B</a:t>
                </a:r>
                <a:r>
                  <a:rPr lang="en-US" altLang="zh-CN" sz="2600" baseline="-2500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2</a:t>
                </a:r>
                <a:r>
                  <a:rPr lang="en-US" altLang="zh-CN" sz="260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B</a:t>
                </a:r>
                <a:r>
                  <a:rPr lang="en-US" altLang="zh-CN" sz="2600" baseline="-2500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1</a:t>
                </a:r>
                <a:r>
                  <a:rPr lang="en-US" altLang="zh-CN" sz="260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)</a:t>
                </a:r>
                <a:r>
                  <a:rPr lang="zh-CN" altLang="en-US" sz="260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的大小，用逻辑函数</a:t>
                </a:r>
                <a:r>
                  <a:rPr lang="en-US" altLang="zh-CN" sz="260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F(A</a:t>
                </a:r>
                <a:r>
                  <a:rPr lang="en-US" altLang="zh-CN" sz="2600" baseline="-2500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2</a:t>
                </a:r>
                <a:r>
                  <a:rPr lang="en-US" altLang="zh-CN" sz="260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,A</a:t>
                </a:r>
                <a:r>
                  <a:rPr lang="en-US" altLang="zh-CN" sz="2600" baseline="-2500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</a:t>
                </a:r>
                <a:r>
                  <a:rPr lang="en-US" altLang="zh-CN" sz="260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,B</a:t>
                </a:r>
                <a:r>
                  <a:rPr lang="en-US" altLang="zh-CN" sz="2600" baseline="-2500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2</a:t>
                </a:r>
                <a:r>
                  <a:rPr lang="en-US" altLang="zh-CN" sz="260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,B</a:t>
                </a:r>
                <a:r>
                  <a:rPr lang="en-US" altLang="zh-CN" sz="2600" baseline="-2500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</a:t>
                </a:r>
                <a:r>
                  <a:rPr lang="en-US" altLang="zh-CN" sz="260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)</a:t>
                </a:r>
                <a:r>
                  <a:rPr lang="zh-CN" altLang="en-US" sz="260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判断两数是否相等（</a:t>
                </a:r>
                <a:r>
                  <a:rPr lang="en-US" altLang="zh-CN" sz="260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F</a:t>
                </a:r>
                <a:r>
                  <a:rPr lang="zh-CN" altLang="en-US" sz="260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为</a:t>
                </a:r>
                <a:r>
                  <a:rPr lang="en-US" altLang="zh-CN" sz="260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</a:t>
                </a:r>
                <a:r>
                  <a:rPr lang="zh-CN" altLang="en-US" sz="260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），则</a:t>
                </a:r>
              </a:p>
              <a:p>
                <a:pPr lvl="0" algn="l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600" i="1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𝐹</m:t>
                      </m:r>
                      <m:r>
                        <a:rPr lang="en-US" altLang="zh-CN" sz="2600" i="1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600" i="1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600" i="1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600" i="1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600" i="1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sz="2600" i="1" dirty="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  <a:p>
                <a:pPr lvl="0" algn="l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600" i="1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𝑚</m:t>
                          </m:r>
                          <m: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(               )</m:t>
                          </m:r>
                        </m:e>
                      </m:nary>
                    </m:oMath>
                  </m:oMathPara>
                </a14:m>
                <a:endParaRPr lang="en-US" altLang="zh-CN" sz="2600" i="1" dirty="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8"/>
                </p:custDataLst>
              </p:nvPr>
            </p:nvSpPr>
            <p:spPr>
              <a:xfrm>
                <a:off x="571500" y="635000"/>
                <a:ext cx="4803775" cy="3491230"/>
              </a:xfrm>
              <a:prstGeom prst="rect">
                <a:avLst/>
              </a:prstGeom>
              <a:blipFill>
                <a:blip r:embed="rId19"/>
                <a:stretch>
                  <a:fillRect l="-2284" t="-2269" r="-12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143000" y="4411980"/>
            <a:ext cx="4000500" cy="85725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buNone/>
            </a:pPr>
            <a:r>
              <a:rPr lang="en-US" altLang="zh-CN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0, 3, 12, 15</a:t>
            </a: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143000" y="5554980"/>
            <a:ext cx="4000500" cy="85725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buNone/>
            </a:pPr>
            <a:r>
              <a:rPr lang="en-US" altLang="zh-CN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0, 5, 10, 15</a:t>
            </a: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1143000" y="6697980"/>
            <a:ext cx="4000500" cy="85725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buNone/>
            </a:pPr>
            <a:r>
              <a:rPr lang="en-US" altLang="zh-CN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(0, 6, 9, 15)</a:t>
            </a:r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1143000" y="7840980"/>
            <a:ext cx="4000500" cy="85725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buNone/>
            </a:pPr>
            <a:r>
              <a:rPr lang="en-US" altLang="zh-CN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(0, 3, 10, 15)</a:t>
            </a: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539115" y="4565650"/>
            <a:ext cx="548640" cy="54864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pPr indent="0"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539115" y="5708650"/>
            <a:ext cx="548640" cy="54864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pPr indent="0" algn="ctr"/>
            <a:r>
              <a:rPr lang="zh-CN" altLang="en-US" sz="16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B</a:t>
            </a: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539115" y="6851650"/>
            <a:ext cx="548640" cy="54864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pPr indent="0"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C</a:t>
            </a: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539115" y="7995285"/>
            <a:ext cx="548640" cy="54864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pPr indent="0"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D</a:t>
            </a:r>
          </a:p>
        </p:txBody>
      </p:sp>
      <p:grpSp>
        <p:nvGrpSpPr>
          <p:cNvPr id="17" name="组合 16"/>
          <p:cNvGrpSpPr/>
          <p:nvPr>
            <p:custDataLst>
              <p:tags r:id="rId11"/>
            </p:custDataLst>
          </p:nvPr>
        </p:nvGrpSpPr>
        <p:grpSpPr>
          <a:xfrm>
            <a:off x="0" y="0"/>
            <a:ext cx="5715000" cy="635000"/>
            <a:chOff x="0" y="0"/>
            <a:chExt cx="9000" cy="1000"/>
          </a:xfrm>
        </p:grpSpPr>
        <p:sp>
          <p:nvSpPr>
            <p:cNvPr id="13" name="TitleBackground"/>
            <p:cNvSpPr/>
            <p:nvPr>
              <p:custDataLst>
                <p:tags r:id="rId13"/>
              </p:custDataLst>
            </p:nvPr>
          </p:nvSpPr>
          <p:spPr>
            <a:xfrm>
              <a:off x="0" y="0"/>
              <a:ext cx="9000" cy="1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ColorBlock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300" cy="1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ypeText"/>
            <p:cNvSpPr txBox="1"/>
            <p:nvPr>
              <p:custDataLst>
                <p:tags r:id="rId15"/>
              </p:custDataLst>
            </p:nvPr>
          </p:nvSpPr>
          <p:spPr>
            <a:xfrm>
              <a:off x="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单选题</a:t>
              </a:r>
            </a:p>
          </p:txBody>
        </p:sp>
        <p:sp>
          <p:nvSpPr>
            <p:cNvPr id="16" name="TipText"/>
            <p:cNvSpPr txBox="1"/>
            <p:nvPr>
              <p:custDataLst>
                <p:tags r:id="rId16"/>
              </p:custDataLst>
            </p:nvPr>
          </p:nvSpPr>
          <p:spPr>
            <a:xfrm>
              <a:off x="2403" y="172"/>
              <a:ext cx="3600" cy="8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charset="-122"/>
                  <a:sym typeface="Microsoft Yahei" panose="020B0503020204020204" pitchFamily="34" charset="-122"/>
                </a:rPr>
                <a:t>分</a:t>
              </a:r>
              <a:endParaRPr lang="en-US" altLang="zh-CN" sz="2000" dirty="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3" name="图片 2" descr="tmp7CE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4165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254000" y="947420"/>
                <a:ext cx="4953000" cy="385191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lvl="0" algn="l">
                  <a:lnSpc>
                    <a:spcPct val="200000"/>
                  </a:lnSpc>
                  <a:buNone/>
                </a:pPr>
                <a:r>
                  <a:rPr lang="en-US" altLang="zh-CN" sz="260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17.</a:t>
                </a:r>
                <a:r>
                  <a:rPr lang="zh-CN" altLang="en-US" sz="260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求下面的逻辑函数的最简与或式，并判断化简后的逻辑表达式是否存在静态冒险，如存在冒险，请指出该冒险。</a:t>
                </a:r>
              </a:p>
              <a:p>
                <a:pPr lvl="0" algn="l">
                  <a:lnSpc>
                    <a:spcPct val="2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𝐹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𝐶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𝐷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) = (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+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)(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’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𝐶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’+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𝐵𝐷</m:t>
                      </m:r>
                      <m:r>
                        <a:rPr lang="en-US" altLang="zh-CN" sz="2400" i="1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’)</m:t>
                      </m:r>
                    </m:oMath>
                  </m:oMathPara>
                </a14:m>
                <a:endParaRPr lang="en-US" altLang="zh-CN" sz="2400" i="1" dirty="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254000" y="947420"/>
                <a:ext cx="4953000" cy="3851910"/>
              </a:xfrm>
              <a:prstGeom prst="rect">
                <a:avLst/>
              </a:prstGeom>
              <a:blipFill>
                <a:blip r:embed="rId11"/>
                <a:stretch>
                  <a:fillRect l="-2217" t="-5222" r="-5911" b="-69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/>
          <p:cNvGrpSpPr/>
          <p:nvPr>
            <p:custDataLst>
              <p:tags r:id="rId3"/>
            </p:custDataLst>
          </p:nvPr>
        </p:nvGrpSpPr>
        <p:grpSpPr>
          <a:xfrm>
            <a:off x="0" y="0"/>
            <a:ext cx="5715000" cy="635000"/>
            <a:chOff x="0" y="0"/>
            <a:chExt cx="9000" cy="1000"/>
          </a:xfrm>
        </p:grpSpPr>
        <p:sp>
          <p:nvSpPr>
            <p:cNvPr id="5" name="TitleBackground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9000" cy="1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lorBlock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300" cy="1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ypeText"/>
            <p:cNvSpPr txBox="1"/>
            <p:nvPr>
              <p:custDataLst>
                <p:tags r:id="rId7"/>
              </p:custDataLst>
            </p:nvPr>
          </p:nvSpPr>
          <p:spPr>
            <a:xfrm>
              <a:off x="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主观题</a:t>
              </a:r>
            </a:p>
          </p:txBody>
        </p:sp>
        <p:sp>
          <p:nvSpPr>
            <p:cNvPr id="8" name="TipText"/>
            <p:cNvSpPr txBox="1"/>
            <p:nvPr>
              <p:custDataLst>
                <p:tags r:id="rId8"/>
              </p:custDataLst>
            </p:nvPr>
          </p:nvSpPr>
          <p:spPr>
            <a:xfrm>
              <a:off x="2403" y="172"/>
              <a:ext cx="3600" cy="8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charset="-122"/>
                  <a:sym typeface="Microsoft Yahei" panose="020B0503020204020204" pitchFamily="34" charset="-122"/>
                </a:rPr>
                <a:t>分</a:t>
              </a:r>
              <a:endParaRPr lang="en-US" altLang="zh-CN" sz="2000" dirty="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3" name="图片 2" descr="tmp7CE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165600" y="63500"/>
            <a:ext cx="1422400" cy="50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A7C3AB2-0906-4DA6-0D48-08FE77AC645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6" r="16988"/>
          <a:stretch/>
        </p:blipFill>
        <p:spPr>
          <a:xfrm rot="16200000">
            <a:off x="1399971" y="4330285"/>
            <a:ext cx="2920984" cy="57209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71500" y="635000"/>
            <a:ext cx="4572000" cy="28575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buNone/>
            </a:pPr>
            <a:r>
              <a:rPr lang="zh-CN" altLang="en-US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1．当逻辑函数有n个变量时，共有（ ）个最大项？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1143000" y="3714750"/>
                <a:ext cx="4000500" cy="85725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lvl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00" i="1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𝑛</m:t>
                      </m:r>
                    </m:oMath>
                  </m:oMathPara>
                </a14:m>
                <a:endParaRPr lang="en-US" altLang="zh-CN" sz="2600" i="1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8"/>
                </p:custDataLst>
              </p:nvPr>
            </p:nvSpPr>
            <p:spPr>
              <a:xfrm>
                <a:off x="1143000" y="3714750"/>
                <a:ext cx="4000500" cy="857250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1143000" y="4857750"/>
                <a:ext cx="4000500" cy="85725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lvl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0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2</m:t>
                      </m:r>
                      <m:r>
                        <a:rPr lang="en-US" altLang="zh-CN" sz="260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𝑛</m:t>
                      </m:r>
                    </m:oMath>
                  </m:oMathPara>
                </a14:m>
                <a:endParaRPr lang="en-US" altLang="zh-CN" sz="260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0"/>
                </p:custDataLst>
              </p:nvPr>
            </p:nvSpPr>
            <p:spPr>
              <a:xfrm>
                <a:off x="1143000" y="4857750"/>
                <a:ext cx="4000500" cy="857250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1143000" y="6000750"/>
                <a:ext cx="4000500" cy="85725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lvl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2"/>
                </p:custDataLst>
              </p:nvPr>
            </p:nvSpPr>
            <p:spPr>
              <a:xfrm>
                <a:off x="1143000" y="6000750"/>
                <a:ext cx="4000500" cy="857250"/>
              </a:xfrm>
              <a:prstGeom prst="rect">
                <a:avLst/>
              </a:prstGeom>
              <a:blipFill rotWithShape="1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1143000" y="7143750"/>
                <a:ext cx="4000500" cy="85725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lvl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4"/>
                </p:custDataLst>
              </p:nvPr>
            </p:nvSpPr>
            <p:spPr>
              <a:xfrm>
                <a:off x="1143000" y="7143750"/>
                <a:ext cx="4000500" cy="857250"/>
              </a:xfrm>
              <a:prstGeom prst="rect">
                <a:avLst/>
              </a:prstGeom>
              <a:blipFill rotWithShape="1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椭圆 7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539115" y="3868420"/>
            <a:ext cx="548640" cy="54864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pPr indent="0"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539115" y="5011420"/>
            <a:ext cx="548640" cy="54864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pPr indent="0"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B</a:t>
            </a: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539115" y="6154420"/>
            <a:ext cx="548640" cy="54864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pPr indent="0"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C</a:t>
            </a: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539115" y="7298055"/>
            <a:ext cx="548640" cy="54864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Autofit/>
          </a:bodyPr>
          <a:lstStyle/>
          <a:p>
            <a:pPr indent="0" algn="ctr"/>
            <a:r>
              <a:rPr lang="zh-CN" altLang="en-US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D</a:t>
            </a:r>
          </a:p>
        </p:txBody>
      </p:sp>
      <p:grpSp>
        <p:nvGrpSpPr>
          <p:cNvPr id="16" name="组合 15"/>
          <p:cNvGrpSpPr/>
          <p:nvPr>
            <p:custDataLst>
              <p:tags r:id="rId11"/>
            </p:custDataLst>
          </p:nvPr>
        </p:nvGrpSpPr>
        <p:grpSpPr>
          <a:xfrm>
            <a:off x="0" y="0"/>
            <a:ext cx="5715000" cy="635000"/>
            <a:chOff x="0" y="0"/>
            <a:chExt cx="9000" cy="1000"/>
          </a:xfrm>
        </p:grpSpPr>
        <p:sp>
          <p:nvSpPr>
            <p:cNvPr id="12" name="TitleBackground"/>
            <p:cNvSpPr/>
            <p:nvPr>
              <p:custDataLst>
                <p:tags r:id="rId13"/>
              </p:custDataLst>
            </p:nvPr>
          </p:nvSpPr>
          <p:spPr>
            <a:xfrm>
              <a:off x="0" y="0"/>
              <a:ext cx="9000" cy="1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ColorBlock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300" cy="1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TypeText"/>
            <p:cNvSpPr txBox="1"/>
            <p:nvPr>
              <p:custDataLst>
                <p:tags r:id="rId15"/>
              </p:custDataLst>
            </p:nvPr>
          </p:nvSpPr>
          <p:spPr>
            <a:xfrm>
              <a:off x="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单选题</a:t>
              </a:r>
            </a:p>
          </p:txBody>
        </p:sp>
        <p:sp>
          <p:nvSpPr>
            <p:cNvPr id="15" name="TipText"/>
            <p:cNvSpPr txBox="1"/>
            <p:nvPr>
              <p:custDataLst>
                <p:tags r:id="rId16"/>
              </p:custDataLst>
            </p:nvPr>
          </p:nvSpPr>
          <p:spPr>
            <a:xfrm>
              <a:off x="2248" y="172"/>
              <a:ext cx="3600" cy="8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2</a:t>
              </a:r>
              <a:r>
                <a:rPr lang="zh-CN" altLang="en-US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分</a:t>
              </a:r>
            </a:p>
          </p:txBody>
        </p:sp>
      </p:grpSp>
      <p:pic>
        <p:nvPicPr>
          <p:cNvPr id="2" name="图片 1" descr="tmpB8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4165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254000" y="635000"/>
                <a:ext cx="4889500" cy="3321685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lvl="0" algn="l">
                  <a:lnSpc>
                    <a:spcPct val="160000"/>
                  </a:lnSpc>
                  <a:buNone/>
                </a:pPr>
                <a:r>
                  <a:rPr lang="en-US" altLang="zh-CN" sz="260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18.</a:t>
                </a:r>
                <a:r>
                  <a:rPr lang="zh-CN" altLang="en-US" sz="260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请用一片4选1多路复用器和基本逻辑门实现下面的逻辑函数</a:t>
                </a: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00" i="1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𝐹</m:t>
                      </m:r>
                      <m:r>
                        <a:rPr lang="en-US" altLang="zh-CN" sz="2600" i="1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sz="2600" i="1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𝐴</m:t>
                      </m:r>
                      <m:r>
                        <a:rPr lang="en-US" altLang="zh-CN" sz="2600" i="1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sz="2600" i="1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𝐵</m:t>
                      </m:r>
                      <m:r>
                        <a:rPr lang="en-US" altLang="zh-CN" sz="2600" i="1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sz="2600" i="1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𝐶</m:t>
                      </m:r>
                      <m:r>
                        <a:rPr lang="en-US" altLang="zh-CN" sz="2600" i="1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sz="2600" i="1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𝐷</m:t>
                      </m:r>
                      <m:r>
                        <a:rPr lang="en-US" altLang="zh-CN" sz="2600" i="1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) 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sz="26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CN" sz="2600" b="0" i="1" smtClean="0">
                              <a:solidFill>
                                <a:srgbClr val="000000"/>
                              </a:solidFill>
                              <a:latin typeface="Cambria Math" panose="02040503050406030204" charset="0"/>
                              <a:ea typeface="微软雅黑" panose="020B0503020204020204" charset="-122"/>
                            </a:rPr>
                            <m:t>𝑚</m:t>
                          </m:r>
                        </m:sub>
                        <m:sup/>
                        <m:e>
                          <m:r>
                            <a:rPr lang="en-US" altLang="zh-CN" sz="2600" i="1">
                              <a:solidFill>
                                <a:srgbClr val="000000"/>
                              </a:solidFill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(3,4,5,7,10,14)</m:t>
                          </m:r>
                        </m:e>
                      </m:nary>
                    </m:oMath>
                  </m:oMathPara>
                </a14:m>
                <a:endParaRPr lang="en-US" altLang="zh-CN" sz="2600" i="1" dirty="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254000" y="635000"/>
                <a:ext cx="4889500" cy="3321685"/>
              </a:xfrm>
              <a:prstGeom prst="rect">
                <a:avLst/>
              </a:prstGeom>
              <a:blipFill>
                <a:blip r:embed="rId11"/>
                <a:stretch>
                  <a:fillRect l="-2244" r="-2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/>
          <p:cNvGrpSpPr/>
          <p:nvPr/>
        </p:nvGrpSpPr>
        <p:grpSpPr>
          <a:xfrm>
            <a:off x="1928167" y="3758500"/>
            <a:ext cx="2738755" cy="2290445"/>
            <a:chOff x="2722" y="6912"/>
            <a:chExt cx="4313" cy="3607"/>
          </a:xfrm>
        </p:grpSpPr>
        <p:sp>
          <p:nvSpPr>
            <p:cNvPr id="644184" name="Rectangle 88"/>
            <p:cNvSpPr>
              <a:spLocks noChangeArrowheads="1"/>
            </p:cNvSpPr>
            <p:nvPr/>
          </p:nvSpPr>
          <p:spPr bwMode="auto">
            <a:xfrm>
              <a:off x="3579" y="7939"/>
              <a:ext cx="3456" cy="1560"/>
            </a:xfrm>
            <a:prstGeom prst="rect">
              <a:avLst/>
            </a:prstGeom>
            <a:noFill/>
            <a:ln w="12700" cmpd="sng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r>
                <a:rPr kumimoji="1" lang="en-US" altLang="zh-CN" sz="2800" b="1" i="0" u="none" strike="noStrike" kern="1200" cap="none" spc="0" normalizeH="0" baseline="-30000" noProof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  </a:t>
              </a: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D</a:t>
              </a:r>
              <a:r>
                <a:rPr kumimoji="1" lang="en-US" altLang="zh-CN" sz="2800" b="1" i="0" u="none" strike="noStrike" kern="1200" cap="none" spc="0" normalizeH="0" baseline="-30000" noProof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D</a:t>
              </a:r>
              <a:r>
                <a:rPr kumimoji="1" lang="en-US" altLang="zh-CN" sz="2800" b="1" i="0" u="none" strike="noStrike" kern="1200" cap="none" spc="0" normalizeH="0" baseline="-30000" noProof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D</a:t>
              </a:r>
              <a:r>
                <a:rPr kumimoji="1" lang="en-US" altLang="zh-CN" sz="2800" b="1" i="0" u="none" strike="noStrike" kern="1200" cap="none" spc="0" normalizeH="0" baseline="-30000" noProof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D</a:t>
              </a:r>
              <a:r>
                <a:rPr kumimoji="1" lang="en-US" altLang="zh-CN" sz="2800" b="1" i="0" u="none" strike="noStrike" kern="1200" cap="none" spc="0" normalizeH="0" baseline="-30000" noProof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rPr>
                <a:t> </a:t>
              </a:r>
              <a:r>
                <a:rPr kumimoji="1" lang="en-US" altLang="zh-CN" sz="2800" b="1" i="0" u="none" strike="noStrike" kern="1200" cap="none" spc="0" normalizeH="0" baseline="-30000" noProof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        </a:t>
              </a:r>
            </a:p>
            <a:p>
              <a:pPr marL="0" marR="0" lvl="0" indent="0" algn="l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r>
                <a:rPr kumimoji="1" lang="en-US" altLang="zh-CN" sz="2800" b="1" i="0" u="none" strike="noStrike" kern="1200" cap="none" spc="0" normalizeH="0" baseline="-30000" noProof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         </a:t>
              </a: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y</a:t>
              </a:r>
              <a:r>
                <a:rPr kumimoji="1" lang="en-US" altLang="zh-CN" sz="2800" b="1" i="0" u="none" strike="noStrike" kern="1200" cap="none" spc="0" normalizeH="0" baseline="-25000" noProof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4278" name="Line 90"/>
            <p:cNvSpPr/>
            <p:nvPr/>
          </p:nvSpPr>
          <p:spPr>
            <a:xfrm>
              <a:off x="2722" y="8379"/>
              <a:ext cx="850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CN"/>
            </a:p>
          </p:txBody>
        </p:sp>
        <p:sp>
          <p:nvSpPr>
            <p:cNvPr id="54283" name="Line 95"/>
            <p:cNvSpPr/>
            <p:nvPr/>
          </p:nvSpPr>
          <p:spPr>
            <a:xfrm>
              <a:off x="2722" y="9059"/>
              <a:ext cx="850" cy="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CN"/>
            </a:p>
          </p:txBody>
        </p:sp>
        <p:sp>
          <p:nvSpPr>
            <p:cNvPr id="54284" name="Line 96"/>
            <p:cNvSpPr/>
            <p:nvPr/>
          </p:nvSpPr>
          <p:spPr>
            <a:xfrm>
              <a:off x="5359" y="9499"/>
              <a:ext cx="0" cy="1020"/>
            </a:xfrm>
            <a:prstGeom prst="line">
              <a:avLst/>
            </a:prstGeom>
            <a:ln w="12700" cap="flat" cmpd="sng">
              <a:solidFill>
                <a:schemeClr val="tx1"/>
              </a:solidFill>
              <a:prstDash val="solid"/>
              <a:miter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en-CN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4639" y="6912"/>
              <a:ext cx="1920" cy="1008"/>
              <a:chOff x="14910" y="2834"/>
              <a:chExt cx="1440" cy="720"/>
            </a:xfrm>
          </p:grpSpPr>
          <p:sp>
            <p:nvSpPr>
              <p:cNvPr id="54311" name="Line 123"/>
              <p:cNvSpPr/>
              <p:nvPr/>
            </p:nvSpPr>
            <p:spPr>
              <a:xfrm>
                <a:off x="14910" y="2834"/>
                <a:ext cx="0" cy="720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CN"/>
              </a:p>
            </p:txBody>
          </p:sp>
          <p:sp>
            <p:nvSpPr>
              <p:cNvPr id="54312" name="Line 124"/>
              <p:cNvSpPr/>
              <p:nvPr/>
            </p:nvSpPr>
            <p:spPr>
              <a:xfrm>
                <a:off x="15390" y="2834"/>
                <a:ext cx="0" cy="720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CN"/>
              </a:p>
            </p:txBody>
          </p:sp>
          <p:sp>
            <p:nvSpPr>
              <p:cNvPr id="54313" name="Line 125"/>
              <p:cNvSpPr/>
              <p:nvPr/>
            </p:nvSpPr>
            <p:spPr>
              <a:xfrm>
                <a:off x="15870" y="2834"/>
                <a:ext cx="0" cy="720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CN"/>
              </a:p>
            </p:txBody>
          </p:sp>
          <p:sp>
            <p:nvSpPr>
              <p:cNvPr id="54314" name="Line 126"/>
              <p:cNvSpPr/>
              <p:nvPr/>
            </p:nvSpPr>
            <p:spPr>
              <a:xfrm>
                <a:off x="16350" y="2834"/>
                <a:ext cx="0" cy="720"/>
              </a:xfrm>
              <a:prstGeom prst="line">
                <a:avLst/>
              </a:prstGeom>
              <a:ln w="127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CN"/>
              </a:p>
            </p:txBody>
          </p:sp>
        </p:grpSp>
      </p:grpSp>
      <p:grpSp>
        <p:nvGrpSpPr>
          <p:cNvPr id="8" name="组合 7"/>
          <p:cNvGrpSpPr/>
          <p:nvPr>
            <p:custDataLst>
              <p:tags r:id="rId3"/>
            </p:custDataLst>
          </p:nvPr>
        </p:nvGrpSpPr>
        <p:grpSpPr>
          <a:xfrm>
            <a:off x="0" y="0"/>
            <a:ext cx="5715000" cy="635000"/>
            <a:chOff x="0" y="0"/>
            <a:chExt cx="9000" cy="1000"/>
          </a:xfrm>
        </p:grpSpPr>
        <p:sp>
          <p:nvSpPr>
            <p:cNvPr id="4" name="TitleBackground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9000" cy="1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ColorBlock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300" cy="1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TypeText"/>
            <p:cNvSpPr txBox="1"/>
            <p:nvPr>
              <p:custDataLst>
                <p:tags r:id="rId7"/>
              </p:custDataLst>
            </p:nvPr>
          </p:nvSpPr>
          <p:spPr>
            <a:xfrm>
              <a:off x="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主观题</a:t>
              </a:r>
            </a:p>
          </p:txBody>
        </p:sp>
        <p:sp>
          <p:nvSpPr>
            <p:cNvPr id="7" name="TipText"/>
            <p:cNvSpPr txBox="1"/>
            <p:nvPr>
              <p:custDataLst>
                <p:tags r:id="rId8"/>
              </p:custDataLst>
            </p:nvPr>
          </p:nvSpPr>
          <p:spPr>
            <a:xfrm>
              <a:off x="2403" y="172"/>
              <a:ext cx="3600" cy="8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charset="-122"/>
                  <a:sym typeface="Microsoft Yahei" panose="020B0503020204020204" pitchFamily="34" charset="-122"/>
                </a:rPr>
                <a:t>分</a:t>
              </a:r>
              <a:endParaRPr lang="en-US" altLang="zh-CN" sz="2000" dirty="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2" name="图片 1" descr="tmp7CE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165600" y="63500"/>
            <a:ext cx="1422400" cy="50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32E41B1-EB89-B29F-81F9-B562978296CD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04"/>
          <a:stretch/>
        </p:blipFill>
        <p:spPr>
          <a:xfrm>
            <a:off x="0" y="6239315"/>
            <a:ext cx="5715000" cy="256552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71500" y="635000"/>
            <a:ext cx="4816475" cy="341249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lnSpc>
                <a:spcPct val="180000"/>
              </a:lnSpc>
              <a:buNone/>
            </a:pPr>
            <a:r>
              <a:rPr lang="en-US" altLang="zh-CN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19.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用低电平输出有效的74LS138译码器芯片和基本逻辑门实现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位二进制数全减器。请列出真值表，并画出逻辑电路图。</a:t>
            </a:r>
          </a:p>
        </p:txBody>
      </p:sp>
      <p:pic>
        <p:nvPicPr>
          <p:cNvPr id="133" name="Picture 6"/>
          <p:cNvPicPr>
            <a:picLocks noChangeAspect="1"/>
          </p:cNvPicPr>
          <p:nvPr/>
        </p:nvPicPr>
        <p:blipFill>
          <a:blip r:embed="rId10"/>
          <a:srcRect l="11827" r="10736"/>
          <a:stretch>
            <a:fillRect/>
          </a:stretch>
        </p:blipFill>
        <p:spPr>
          <a:xfrm>
            <a:off x="1306830" y="4567555"/>
            <a:ext cx="2794000" cy="360743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8" name="组合 7"/>
          <p:cNvGrpSpPr/>
          <p:nvPr>
            <p:custDataLst>
              <p:tags r:id="rId3"/>
            </p:custDataLst>
          </p:nvPr>
        </p:nvGrpSpPr>
        <p:grpSpPr>
          <a:xfrm>
            <a:off x="0" y="0"/>
            <a:ext cx="5715000" cy="635000"/>
            <a:chOff x="0" y="0"/>
            <a:chExt cx="9000" cy="1000"/>
          </a:xfrm>
        </p:grpSpPr>
        <p:sp>
          <p:nvSpPr>
            <p:cNvPr id="4" name="TitleBackground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9000" cy="1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ColorBlock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300" cy="1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TypeText"/>
            <p:cNvSpPr txBox="1"/>
            <p:nvPr>
              <p:custDataLst>
                <p:tags r:id="rId7"/>
              </p:custDataLst>
            </p:nvPr>
          </p:nvSpPr>
          <p:spPr>
            <a:xfrm>
              <a:off x="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主观题</a:t>
              </a:r>
            </a:p>
          </p:txBody>
        </p:sp>
        <p:sp>
          <p:nvSpPr>
            <p:cNvPr id="7" name="TipText"/>
            <p:cNvSpPr txBox="1"/>
            <p:nvPr>
              <p:custDataLst>
                <p:tags r:id="rId8"/>
              </p:custDataLst>
            </p:nvPr>
          </p:nvSpPr>
          <p:spPr>
            <a:xfrm>
              <a:off x="2403" y="172"/>
              <a:ext cx="3600" cy="8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charset="-122"/>
                  <a:sym typeface="Microsoft Yahei" panose="020B0503020204020204" pitchFamily="34" charset="-122"/>
                </a:rPr>
                <a:t>分</a:t>
              </a:r>
              <a:endParaRPr lang="en-US" altLang="zh-CN" sz="2000" dirty="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2" name="图片 1" descr="tmp7CE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165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4B08E-3768-7990-B10D-4A6C34679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86B67C3C-F1B5-2BE4-15EA-94ADFB32010E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0" y="0"/>
            <a:ext cx="5715000" cy="635000"/>
            <a:chOff x="0" y="0"/>
            <a:chExt cx="9000" cy="1000"/>
          </a:xfrm>
        </p:grpSpPr>
        <p:sp>
          <p:nvSpPr>
            <p:cNvPr id="4" name="TitleBackground">
              <a:extLst>
                <a:ext uri="{FF2B5EF4-FFF2-40B4-BE49-F238E27FC236}">
                  <a16:creationId xmlns:a16="http://schemas.microsoft.com/office/drawing/2014/main" id="{F9D49C32-7E2F-0A6B-1FEE-41C81E1C83D5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0" y="0"/>
              <a:ext cx="9000" cy="1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ColorBlock">
              <a:extLst>
                <a:ext uri="{FF2B5EF4-FFF2-40B4-BE49-F238E27FC236}">
                  <a16:creationId xmlns:a16="http://schemas.microsoft.com/office/drawing/2014/main" id="{3357AEE9-199D-9BD1-EFD7-AEB7A77FF2BC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300" cy="1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TypeText">
              <a:extLst>
                <a:ext uri="{FF2B5EF4-FFF2-40B4-BE49-F238E27FC236}">
                  <a16:creationId xmlns:a16="http://schemas.microsoft.com/office/drawing/2014/main" id="{B9727327-10AD-4979-1D5A-5D55153613B8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主观题</a:t>
              </a:r>
            </a:p>
          </p:txBody>
        </p:sp>
        <p:sp>
          <p:nvSpPr>
            <p:cNvPr id="7" name="TipText">
              <a:extLst>
                <a:ext uri="{FF2B5EF4-FFF2-40B4-BE49-F238E27FC236}">
                  <a16:creationId xmlns:a16="http://schemas.microsoft.com/office/drawing/2014/main" id="{0A77533A-5EF3-BE51-B9A0-0D2C960CB428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2403" y="172"/>
              <a:ext cx="3600" cy="8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charset="-122"/>
                  <a:sym typeface="Microsoft Yahei" panose="020B0503020204020204" pitchFamily="34" charset="-122"/>
                </a:rPr>
                <a:t>分</a:t>
              </a:r>
              <a:endParaRPr lang="en-US" altLang="zh-CN" sz="2000" dirty="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2" name="图片 1" descr="tmp7CE8">
            <a:extLst>
              <a:ext uri="{FF2B5EF4-FFF2-40B4-BE49-F238E27FC236}">
                <a16:creationId xmlns:a16="http://schemas.microsoft.com/office/drawing/2014/main" id="{C77C9EE9-5218-E1C5-860F-92A4307A92A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165600" y="63500"/>
            <a:ext cx="1422400" cy="50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2C2D05E-2B52-91E5-1386-58A06B46FE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2" y="1165672"/>
            <a:ext cx="5715000" cy="75997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11355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71500" y="635000"/>
            <a:ext cx="4572000" cy="37617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lnSpc>
                <a:spcPct val="200000"/>
              </a:lnSpc>
              <a:buNone/>
            </a:pPr>
            <a:r>
              <a:rPr lang="en-US" altLang="zh-CN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20.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设计一个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位的奇校验检测器，校验通过时检测器输出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，否则输出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</p:txBody>
      </p:sp>
      <p:grpSp>
        <p:nvGrpSpPr>
          <p:cNvPr id="8" name="组合 7"/>
          <p:cNvGrpSpPr/>
          <p:nvPr>
            <p:custDataLst>
              <p:tags r:id="rId3"/>
            </p:custDataLst>
          </p:nvPr>
        </p:nvGrpSpPr>
        <p:grpSpPr>
          <a:xfrm>
            <a:off x="0" y="0"/>
            <a:ext cx="5715000" cy="635000"/>
            <a:chOff x="0" y="0"/>
            <a:chExt cx="9000" cy="1000"/>
          </a:xfrm>
        </p:grpSpPr>
        <p:sp>
          <p:nvSpPr>
            <p:cNvPr id="4" name="TitleBackground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9000" cy="1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ColorBlock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300" cy="1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TypeText"/>
            <p:cNvSpPr txBox="1"/>
            <p:nvPr>
              <p:custDataLst>
                <p:tags r:id="rId7"/>
              </p:custDataLst>
            </p:nvPr>
          </p:nvSpPr>
          <p:spPr>
            <a:xfrm>
              <a:off x="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主观题</a:t>
              </a:r>
            </a:p>
          </p:txBody>
        </p:sp>
        <p:sp>
          <p:nvSpPr>
            <p:cNvPr id="7" name="TipText"/>
            <p:cNvSpPr txBox="1"/>
            <p:nvPr>
              <p:custDataLst>
                <p:tags r:id="rId8"/>
              </p:custDataLst>
            </p:nvPr>
          </p:nvSpPr>
          <p:spPr>
            <a:xfrm>
              <a:off x="2403" y="172"/>
              <a:ext cx="3600" cy="8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charset="-122"/>
                  <a:sym typeface="Microsoft Yahei" panose="020B0503020204020204" pitchFamily="34" charset="-122"/>
                </a:rPr>
                <a:t>分</a:t>
              </a:r>
              <a:endParaRPr lang="en-US" altLang="zh-CN" sz="2000" dirty="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2" name="图片 1" descr="tmp7CE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165600" y="63500"/>
            <a:ext cx="1422400" cy="5080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D049609-DCDF-063D-E787-D9C018E7E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861" y="4396740"/>
            <a:ext cx="5715000" cy="369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412750" y="744220"/>
                <a:ext cx="4889500" cy="376174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lvl="0">
                  <a:lnSpc>
                    <a:spcPct val="200000"/>
                  </a:lnSpc>
                </a:pPr>
                <a:r>
                  <a:rPr lang="en-US" altLang="zh-CN" sz="260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21.</a:t>
                </a:r>
                <a:r>
                  <a:rPr lang="zh-CN" altLang="en-US" sz="260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用</a:t>
                </a:r>
                <a:r>
                  <a:rPr lang="zh-CN" altLang="en-US" sz="2600" b="1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使能端低有效</a:t>
                </a:r>
                <a:r>
                  <a:rPr lang="zh-CN" altLang="en-US" sz="260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三态门实现如下电路：输入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𝑋</m:t>
                        </m:r>
                        <m:r>
                          <a:rPr lang="en-US" altLang="zh-CN" sz="2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=</m:t>
                        </m:r>
                        <m:r>
                          <a:rPr lang="en-US" altLang="zh-CN" sz="2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𝑋</m:t>
                        </m:r>
                      </m:e>
                      <m:sub>
                        <m:r>
                          <a:rPr lang="en-US" altLang="zh-CN" sz="2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zh-CN" sz="2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𝑋</m:t>
                        </m:r>
                      </m:e>
                      <m:sub>
                        <m:r>
                          <a:rPr lang="en-US" altLang="zh-CN" sz="2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𝑋</m:t>
                        </m:r>
                      </m:e>
                      <m:sub>
                        <m:r>
                          <a:rPr lang="en-US" altLang="zh-CN" sz="2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</m:ctrlPr>
                      </m:sSubPr>
                      <m:e>
                        <m:r>
                          <a:rPr lang="en-US" altLang="zh-CN" sz="2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𝑋</m:t>
                        </m:r>
                      </m:e>
                      <m:sub>
                        <m:r>
                          <a:rPr lang="en-US" altLang="zh-CN" sz="26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60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为</a:t>
                </a:r>
                <a:r>
                  <a:rPr lang="en-US" altLang="zh-CN" sz="260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8421BCD</a:t>
                </a:r>
                <a:r>
                  <a:rPr lang="zh-CN" altLang="en-US" sz="260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码，设计一个输入筛选电路，要求选择那些大于</a:t>
                </a:r>
                <a:r>
                  <a:rPr lang="en-US" altLang="zh-CN" sz="260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6</a:t>
                </a:r>
                <a:r>
                  <a:rPr lang="zh-CN" altLang="en-US" sz="260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的数输出。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412750" y="744220"/>
                <a:ext cx="4889500" cy="3761740"/>
              </a:xfrm>
              <a:prstGeom prst="rect">
                <a:avLst/>
              </a:prstGeom>
              <a:blipFill>
                <a:blip r:embed="rId11"/>
                <a:stretch>
                  <a:fillRect l="-2244" r="-1746" b="-64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/>
          <p:cNvGrpSpPr/>
          <p:nvPr>
            <p:custDataLst>
              <p:tags r:id="rId3"/>
            </p:custDataLst>
          </p:nvPr>
        </p:nvGrpSpPr>
        <p:grpSpPr>
          <a:xfrm>
            <a:off x="0" y="0"/>
            <a:ext cx="5715000" cy="635000"/>
            <a:chOff x="0" y="0"/>
            <a:chExt cx="9000" cy="1000"/>
          </a:xfrm>
        </p:grpSpPr>
        <p:sp>
          <p:nvSpPr>
            <p:cNvPr id="4" name="TitleBackground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9000" cy="1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ColorBlock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300" cy="1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TypeText"/>
            <p:cNvSpPr txBox="1"/>
            <p:nvPr>
              <p:custDataLst>
                <p:tags r:id="rId7"/>
              </p:custDataLst>
            </p:nvPr>
          </p:nvSpPr>
          <p:spPr>
            <a:xfrm>
              <a:off x="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主观题</a:t>
              </a:r>
            </a:p>
          </p:txBody>
        </p:sp>
        <p:sp>
          <p:nvSpPr>
            <p:cNvPr id="7" name="TipText"/>
            <p:cNvSpPr txBox="1"/>
            <p:nvPr>
              <p:custDataLst>
                <p:tags r:id="rId8"/>
              </p:custDataLst>
            </p:nvPr>
          </p:nvSpPr>
          <p:spPr>
            <a:xfrm>
              <a:off x="2403" y="172"/>
              <a:ext cx="3600" cy="8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charset="-122"/>
                  <a:sym typeface="Microsoft Yahei" panose="020B0503020204020204" pitchFamily="34" charset="-122"/>
                </a:rPr>
                <a:t>分</a:t>
              </a:r>
              <a:endParaRPr lang="en-US" altLang="zh-CN" sz="2000" dirty="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2" name="图片 1" descr="tmp7CE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165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9605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75EBF-FF6E-1EB7-AC4B-8C9E5C0AA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AF5516F2-A870-2F70-7DC5-4A52EBA1FFB2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0" y="0"/>
            <a:ext cx="5715000" cy="635000"/>
            <a:chOff x="0" y="0"/>
            <a:chExt cx="9000" cy="1000"/>
          </a:xfrm>
        </p:grpSpPr>
        <p:sp>
          <p:nvSpPr>
            <p:cNvPr id="4" name="TitleBackground">
              <a:extLst>
                <a:ext uri="{FF2B5EF4-FFF2-40B4-BE49-F238E27FC236}">
                  <a16:creationId xmlns:a16="http://schemas.microsoft.com/office/drawing/2014/main" id="{F64B067D-D625-945E-9057-B92BD6EFEBA9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0" y="0"/>
              <a:ext cx="9000" cy="1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ColorBlock">
              <a:extLst>
                <a:ext uri="{FF2B5EF4-FFF2-40B4-BE49-F238E27FC236}">
                  <a16:creationId xmlns:a16="http://schemas.microsoft.com/office/drawing/2014/main" id="{93503DFB-CBA5-4B60-4368-375CDAABFE64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300" cy="1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TypeText">
              <a:extLst>
                <a:ext uri="{FF2B5EF4-FFF2-40B4-BE49-F238E27FC236}">
                  <a16:creationId xmlns:a16="http://schemas.microsoft.com/office/drawing/2014/main" id="{D98323B5-51AE-5EFF-5561-8731988D583B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主观题</a:t>
              </a:r>
            </a:p>
          </p:txBody>
        </p:sp>
        <p:sp>
          <p:nvSpPr>
            <p:cNvPr id="7" name="TipText">
              <a:extLst>
                <a:ext uri="{FF2B5EF4-FFF2-40B4-BE49-F238E27FC236}">
                  <a16:creationId xmlns:a16="http://schemas.microsoft.com/office/drawing/2014/main" id="{BF6B97F9-DBF9-D96F-9E38-84A530067022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2403" y="172"/>
              <a:ext cx="3600" cy="8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charset="-122"/>
                  <a:sym typeface="Microsoft Yahei" panose="020B0503020204020204" pitchFamily="34" charset="-122"/>
                </a:rPr>
                <a:t>10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微软雅黑" panose="020B0503020204020204" charset="-122"/>
                  <a:sym typeface="Microsoft Yahei" panose="020B0503020204020204" pitchFamily="34" charset="-122"/>
                </a:rPr>
                <a:t>分</a:t>
              </a:r>
              <a:endParaRPr lang="en-US" altLang="zh-CN" sz="2000" dirty="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50302020402020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2" name="图片 1" descr="tmp7CE8">
            <a:extLst>
              <a:ext uri="{FF2B5EF4-FFF2-40B4-BE49-F238E27FC236}">
                <a16:creationId xmlns:a16="http://schemas.microsoft.com/office/drawing/2014/main" id="{80445359-F4AD-362C-9805-BD390CA5CB7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165600" y="63500"/>
            <a:ext cx="1422400" cy="50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EF7A92A-8495-5999-3376-6D782DEE0C6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72133"/>
            <a:ext cx="5714899" cy="759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41895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71500" y="1357693"/>
            <a:ext cx="4572000" cy="28575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buNone/>
            </a:pPr>
            <a:r>
              <a:rPr lang="en-US" altLang="zh-CN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请写出自己学号后两位对应的8421BCD码是 </a:t>
            </a:r>
            <a:r>
              <a:rPr lang="zh-CN" altLang="en-US" sz="2600" dirty="0">
                <a:solidFill>
                  <a:srgbClr val="639EF4"/>
                </a:solidFill>
                <a:latin typeface="微软雅黑" panose="020B0503020204020204" charset="-122"/>
                <a:ea typeface="微软雅黑" panose="020B0503020204020204" charset="-122"/>
              </a:rPr>
              <a:t>[填空1]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，余三码是 </a:t>
            </a:r>
            <a:r>
              <a:rPr lang="zh-CN" altLang="en-US" sz="2600" dirty="0">
                <a:solidFill>
                  <a:srgbClr val="639EF4"/>
                </a:solidFill>
                <a:latin typeface="微软雅黑" panose="020B0503020204020204" charset="-122"/>
                <a:ea typeface="微软雅黑" panose="020B0503020204020204" charset="-122"/>
              </a:rPr>
              <a:t>[填空2]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，格雷码是</a:t>
            </a:r>
            <a:r>
              <a:rPr lang="zh-CN" altLang="en-US" sz="2600" dirty="0">
                <a:solidFill>
                  <a:srgbClr val="639EF4"/>
                </a:solidFill>
                <a:latin typeface="微软雅黑" panose="020B0503020204020204" charset="-122"/>
                <a:ea typeface="微软雅黑" panose="020B0503020204020204" charset="-122"/>
              </a:rPr>
              <a:t>[填空2]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。</a:t>
            </a:r>
          </a:p>
        </p:txBody>
      </p:sp>
      <p:grpSp>
        <p:nvGrpSpPr>
          <p:cNvPr id="8" name="组合 7"/>
          <p:cNvGrpSpPr/>
          <p:nvPr>
            <p:custDataLst>
              <p:tags r:id="rId3"/>
            </p:custDataLst>
          </p:nvPr>
        </p:nvGrpSpPr>
        <p:grpSpPr>
          <a:xfrm>
            <a:off x="0" y="0"/>
            <a:ext cx="5715000" cy="635000"/>
            <a:chOff x="0" y="0"/>
            <a:chExt cx="9000" cy="1000"/>
          </a:xfrm>
        </p:grpSpPr>
        <p:sp>
          <p:nvSpPr>
            <p:cNvPr id="4" name="TitleBackground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9000" cy="1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ColorBlock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300" cy="1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TypeText"/>
            <p:cNvSpPr txBox="1"/>
            <p:nvPr>
              <p:custDataLst>
                <p:tags r:id="rId7"/>
              </p:custDataLst>
            </p:nvPr>
          </p:nvSpPr>
          <p:spPr>
            <a:xfrm>
              <a:off x="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填空题</a:t>
              </a:r>
            </a:p>
          </p:txBody>
        </p:sp>
        <p:sp>
          <p:nvSpPr>
            <p:cNvPr id="7" name="TipText"/>
            <p:cNvSpPr txBox="1"/>
            <p:nvPr>
              <p:custDataLst>
                <p:tags r:id="rId8"/>
              </p:custDataLst>
            </p:nvPr>
          </p:nvSpPr>
          <p:spPr>
            <a:xfrm>
              <a:off x="2248" y="172"/>
              <a:ext cx="3600" cy="8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4分</a:t>
              </a:r>
            </a:p>
          </p:txBody>
        </p:sp>
      </p:grpSp>
      <p:pic>
        <p:nvPicPr>
          <p:cNvPr id="2" name="图片 1" descr="tmpB8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165600" y="63500"/>
            <a:ext cx="1422400" cy="508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C179ACF-FFF8-48B4-E148-3BA04DDB3C39}"/>
              </a:ext>
            </a:extLst>
          </p:cNvPr>
          <p:cNvSpPr txBox="1"/>
          <p:nvPr/>
        </p:nvSpPr>
        <p:spPr>
          <a:xfrm>
            <a:off x="1065007" y="446442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答案不固定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571500" y="1045670"/>
            <a:ext cx="4572000" cy="28575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lvl="0" algn="l">
              <a:buNone/>
            </a:pPr>
            <a:r>
              <a:rPr lang="en-US" altLang="zh-CN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给定一组余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码为</a:t>
            </a:r>
            <a:r>
              <a:rPr lang="en-US" altLang="zh-CN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10110101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，将其转换到典型格雷码是 </a:t>
            </a:r>
            <a:r>
              <a:rPr lang="zh-CN" altLang="en-US" sz="2600" dirty="0">
                <a:solidFill>
                  <a:srgbClr val="639EF4"/>
                </a:solidFill>
                <a:latin typeface="微软雅黑" panose="020B0503020204020204" charset="-122"/>
                <a:ea typeface="微软雅黑" panose="020B0503020204020204" charset="-122"/>
              </a:rPr>
              <a:t>[填空1]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。</a:t>
            </a:r>
          </a:p>
        </p:txBody>
      </p:sp>
      <p:grpSp>
        <p:nvGrpSpPr>
          <p:cNvPr id="8" name="组合 7"/>
          <p:cNvGrpSpPr/>
          <p:nvPr>
            <p:custDataLst>
              <p:tags r:id="rId3"/>
            </p:custDataLst>
          </p:nvPr>
        </p:nvGrpSpPr>
        <p:grpSpPr>
          <a:xfrm>
            <a:off x="0" y="0"/>
            <a:ext cx="5715000" cy="635000"/>
            <a:chOff x="0" y="0"/>
            <a:chExt cx="9000" cy="1000"/>
          </a:xfrm>
        </p:grpSpPr>
        <p:sp>
          <p:nvSpPr>
            <p:cNvPr id="4" name="TitleBackground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9000" cy="1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ColorBlock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300" cy="1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TypeText"/>
            <p:cNvSpPr txBox="1"/>
            <p:nvPr>
              <p:custDataLst>
                <p:tags r:id="rId7"/>
              </p:custDataLst>
            </p:nvPr>
          </p:nvSpPr>
          <p:spPr>
            <a:xfrm>
              <a:off x="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填空题</a:t>
              </a:r>
            </a:p>
          </p:txBody>
        </p:sp>
        <p:sp>
          <p:nvSpPr>
            <p:cNvPr id="7" name="TipText"/>
            <p:cNvSpPr txBox="1"/>
            <p:nvPr>
              <p:custDataLst>
                <p:tags r:id="rId8"/>
              </p:custDataLst>
            </p:nvPr>
          </p:nvSpPr>
          <p:spPr>
            <a:xfrm>
              <a:off x="2248" y="172"/>
              <a:ext cx="3600" cy="8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4</a:t>
              </a:r>
              <a:r>
                <a:rPr lang="zh-CN" altLang="en-US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分</a:t>
              </a:r>
            </a:p>
          </p:txBody>
        </p:sp>
      </p:grpSp>
      <p:pic>
        <p:nvPicPr>
          <p:cNvPr id="2" name="图片 1" descr="tmpB8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165600" y="63500"/>
            <a:ext cx="1422400" cy="50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6267C24-1C11-F114-8447-CC748BE36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33358" y="3963953"/>
            <a:ext cx="3648284" cy="486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4BB5202-4731-9B93-DB82-C1BC6A0B7DDF}"/>
              </a:ext>
            </a:extLst>
          </p:cNvPr>
          <p:cNvSpPr txBox="1"/>
          <p:nvPr/>
        </p:nvSpPr>
        <p:spPr>
          <a:xfrm>
            <a:off x="1550504" y="3903170"/>
            <a:ext cx="1013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1111011</a:t>
            </a:r>
            <a:endParaRPr kumimoji="1"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190500" y="755014"/>
                <a:ext cx="5058156" cy="4685665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 lvl="0" algn="l">
                  <a:buNone/>
                </a:pPr>
                <a:r>
                  <a:rPr lang="en-US" altLang="zh-CN" sz="260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4.</a:t>
                </a:r>
                <a:r>
                  <a:rPr lang="zh-CN" altLang="en-US" sz="2600" dirty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化简以下逻辑函数并用logisim画出最简与或电路的逻辑图。</a:t>
                </a:r>
              </a:p>
              <a:p>
                <a:pPr lvl="0" algn="l">
                  <a:buNone/>
                </a:pPr>
                <a:endParaRPr lang="zh-CN" altLang="en-US" sz="26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𝐹</m:t>
                      </m:r>
                      <m:r>
                        <a:rPr lang="en-US" altLang="zh-CN" sz="2800" i="1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𝐶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charset="-122"/>
                                  <a:cs typeface="Cambria Math" panose="02040503050406030204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0000"/>
                                  </a:solidFill>
                                  <a:latin typeface="Cambria Math" panose="02040503050406030204" charset="0"/>
                                  <a:ea typeface="微软雅黑" panose="020B0503020204020204" charset="-122"/>
                                  <a:cs typeface="Cambria Math" panose="02040503050406030204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𝐸</m:t>
                          </m:r>
                        </m:e>
                      </m:d>
                    </m:oMath>
                  </m:oMathPara>
                </a14:m>
                <a:endParaRPr lang="en-US" altLang="zh-CN" sz="2800" i="1" dirty="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 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𝐶</m:t>
                          </m:r>
                          <m:r>
                            <a:rPr lang="en-US" altLang="zh-CN" sz="2800" i="1">
                              <a:solidFill>
                                <a:srgbClr val="000000"/>
                              </a:solidFill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𝐵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sz="2800" i="1" dirty="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  <a:p>
                <a:pPr lvl="0"/>
                <a:endParaRPr lang="en-US" altLang="zh-CN" sz="2800" i="1" dirty="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190500" y="755014"/>
                <a:ext cx="5058156" cy="4685665"/>
              </a:xfrm>
              <a:prstGeom prst="rect">
                <a:avLst/>
              </a:prstGeom>
              <a:blipFill>
                <a:blip r:embed="rId11"/>
                <a:stretch>
                  <a:fillRect l="-2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/>
          <p:cNvGrpSpPr/>
          <p:nvPr>
            <p:custDataLst>
              <p:tags r:id="rId3"/>
            </p:custDataLst>
          </p:nvPr>
        </p:nvGrpSpPr>
        <p:grpSpPr>
          <a:xfrm>
            <a:off x="0" y="0"/>
            <a:ext cx="5715000" cy="635000"/>
            <a:chOff x="0" y="0"/>
            <a:chExt cx="9000" cy="1000"/>
          </a:xfrm>
        </p:grpSpPr>
        <p:sp>
          <p:nvSpPr>
            <p:cNvPr id="4" name="TitleBackground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9000" cy="1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ColorBlock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300" cy="1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TypeText"/>
            <p:cNvSpPr txBox="1"/>
            <p:nvPr>
              <p:custDataLst>
                <p:tags r:id="rId7"/>
              </p:custDataLst>
            </p:nvPr>
          </p:nvSpPr>
          <p:spPr>
            <a:xfrm>
              <a:off x="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主观题</a:t>
              </a:r>
            </a:p>
          </p:txBody>
        </p:sp>
        <p:sp>
          <p:nvSpPr>
            <p:cNvPr id="7" name="TipText"/>
            <p:cNvSpPr txBox="1"/>
            <p:nvPr>
              <p:custDataLst>
                <p:tags r:id="rId8"/>
              </p:custDataLst>
            </p:nvPr>
          </p:nvSpPr>
          <p:spPr>
            <a:xfrm>
              <a:off x="2248" y="172"/>
              <a:ext cx="3600" cy="8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10分</a:t>
              </a:r>
            </a:p>
          </p:txBody>
        </p:sp>
      </p:grpSp>
      <p:pic>
        <p:nvPicPr>
          <p:cNvPr id="2" name="图片 1" descr="tmpB8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165600" y="63500"/>
            <a:ext cx="1422400" cy="508000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03AE171-E68C-14D1-EE2D-6220E400C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6568878"/>
            <a:ext cx="4076700" cy="251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A88A525-EA82-F571-9655-AC49A4037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55" y="4141812"/>
            <a:ext cx="4256690" cy="230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589294" y="1393582"/>
            <a:ext cx="4536412" cy="891540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spAutoFit/>
          </a:bodyPr>
          <a:lstStyle/>
          <a:p>
            <a:pPr lvl="0" algn="l">
              <a:buNone/>
            </a:pPr>
            <a:r>
              <a:rPr lang="en-US" altLang="zh-CN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. 用逻辑代数的定理、公理或规则证明：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10"/>
              <p:cNvSpPr txBox="1"/>
              <p:nvPr/>
            </p:nvSpPr>
            <p:spPr>
              <a:xfrm>
                <a:off x="607088" y="2416172"/>
                <a:ext cx="4980912" cy="5241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zh-CN" sz="2800" i="1" dirty="0">
                    <a:solidFill>
                      <a:srgbClr val="000000"/>
                    </a:solidFill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A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𝐶𝐷</m:t>
                    </m:r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̅"/>
                        <m:ctrlP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altLang="zh-CN" sz="2800" i="1" dirty="0">
                    <a:solidFill>
                      <a:srgbClr val="000000"/>
                    </a:solidFill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C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8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US" altLang="zh-CN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̅"/>
                        <m:ctrlPr>
                          <a:rPr lang="en-US" altLang="zh-CN" sz="28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acc>
                    <m:r>
                      <a:rPr lang="en-US" altLang="zh-CN" sz="2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𝐴𝐶</m:t>
                    </m:r>
                    <m:acc>
                      <m:accPr>
                        <m:chr m:val="̅"/>
                        <m:ctrlPr>
                          <a:rPr lang="en-US" altLang="zh-CN" sz="28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𝐵𝐷</m:t>
                        </m:r>
                      </m:e>
                    </m:acc>
                  </m:oMath>
                </a14:m>
                <a:endParaRPr lang="en-US" altLang="zh-CN" sz="2800" i="1" dirty="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10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88" y="2416172"/>
                <a:ext cx="4980912" cy="524118"/>
              </a:xfrm>
              <a:prstGeom prst="rect">
                <a:avLst/>
              </a:prstGeom>
              <a:blipFill>
                <a:blip r:embed="rId10"/>
                <a:stretch>
                  <a:fillRect l="-2570" t="-11628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/>
          <p:cNvGrpSpPr/>
          <p:nvPr>
            <p:custDataLst>
              <p:tags r:id="rId3"/>
            </p:custDataLst>
          </p:nvPr>
        </p:nvGrpSpPr>
        <p:grpSpPr>
          <a:xfrm>
            <a:off x="0" y="0"/>
            <a:ext cx="5715000" cy="635000"/>
            <a:chOff x="0" y="0"/>
            <a:chExt cx="9000" cy="1000"/>
          </a:xfrm>
        </p:grpSpPr>
        <p:sp>
          <p:nvSpPr>
            <p:cNvPr id="3" name="TitleBackground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9000" cy="1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ColorBlock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300" cy="1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TypeText"/>
            <p:cNvSpPr txBox="1"/>
            <p:nvPr>
              <p:custDataLst>
                <p:tags r:id="rId7"/>
              </p:custDataLst>
            </p:nvPr>
          </p:nvSpPr>
          <p:spPr>
            <a:xfrm>
              <a:off x="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主观题</a:t>
              </a:r>
            </a:p>
          </p:txBody>
        </p:sp>
        <p:sp>
          <p:nvSpPr>
            <p:cNvPr id="6" name="TipText"/>
            <p:cNvSpPr txBox="1"/>
            <p:nvPr>
              <p:custDataLst>
                <p:tags r:id="rId8"/>
              </p:custDataLst>
            </p:nvPr>
          </p:nvSpPr>
          <p:spPr>
            <a:xfrm>
              <a:off x="2248" y="172"/>
              <a:ext cx="3600" cy="8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dirty="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5</a:t>
              </a:r>
              <a:r>
                <a:rPr lang="zh-CN" altLang="en-US" sz="2000" dirty="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分</a:t>
              </a:r>
            </a:p>
          </p:txBody>
        </p:sp>
      </p:grpSp>
      <p:pic>
        <p:nvPicPr>
          <p:cNvPr id="2" name="图片 1" descr="tmpB8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165600" y="63500"/>
            <a:ext cx="1422400" cy="50800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F085D96A-7AF3-6A01-0B2F-5854A002C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744" y="3426644"/>
            <a:ext cx="4165600" cy="555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576524" y="1102174"/>
            <a:ext cx="4817463" cy="891540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spAutoFit/>
          </a:bodyPr>
          <a:lstStyle/>
          <a:p>
            <a:pPr lvl="0" algn="l">
              <a:buNone/>
            </a:pPr>
            <a:r>
              <a:rPr lang="en-US" altLang="zh-CN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6.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化简以下逻辑函数，得到最简或与式：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0"/>
              <p:cNvSpPr txBox="1"/>
              <p:nvPr/>
            </p:nvSpPr>
            <p:spPr>
              <a:xfrm>
                <a:off x="427535" y="2631943"/>
                <a:ext cx="5115439" cy="5241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𝐹</m:t>
                      </m:r>
                      <m:r>
                        <a:rPr lang="en-US" altLang="zh-CN" sz="2800" b="0" i="1" smtClean="0">
                          <a:solidFill>
                            <a:srgbClr val="000000"/>
                          </a:solidFill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8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sz="2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zh-CN" sz="2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US" altLang="zh-CN" sz="28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altLang="zh-CN" sz="2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CN" sz="28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en-US" altLang="zh-CN" sz="28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US" altLang="zh-CN" sz="2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US" altLang="zh-CN" sz="28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zh-CN" sz="28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𝐵𝐶𝐷</m:t>
                      </m:r>
                    </m:oMath>
                  </m:oMathPara>
                </a14:m>
                <a:endParaRPr lang="en-US" altLang="zh-CN" sz="2800" i="1" dirty="0">
                  <a:solidFill>
                    <a:srgbClr val="000000"/>
                  </a:solidFill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</p:txBody>
          </p:sp>
        </mc:Choice>
        <mc:Fallback xmlns="">
          <p:sp>
            <p:nvSpPr>
              <p:cNvPr id="13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35" y="2631943"/>
                <a:ext cx="5115439" cy="5241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/>
          <p:cNvGrpSpPr/>
          <p:nvPr>
            <p:custDataLst>
              <p:tags r:id="rId3"/>
            </p:custDataLst>
          </p:nvPr>
        </p:nvGrpSpPr>
        <p:grpSpPr>
          <a:xfrm>
            <a:off x="0" y="0"/>
            <a:ext cx="5715000" cy="635000"/>
            <a:chOff x="0" y="0"/>
            <a:chExt cx="9000" cy="1000"/>
          </a:xfrm>
        </p:grpSpPr>
        <p:sp>
          <p:nvSpPr>
            <p:cNvPr id="3" name="TitleBackground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9000" cy="1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ColorBlock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300" cy="1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TypeText"/>
            <p:cNvSpPr txBox="1"/>
            <p:nvPr>
              <p:custDataLst>
                <p:tags r:id="rId7"/>
              </p:custDataLst>
            </p:nvPr>
          </p:nvSpPr>
          <p:spPr>
            <a:xfrm>
              <a:off x="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主观题</a:t>
              </a:r>
            </a:p>
          </p:txBody>
        </p:sp>
        <p:sp>
          <p:nvSpPr>
            <p:cNvPr id="6" name="TipText"/>
            <p:cNvSpPr txBox="1"/>
            <p:nvPr>
              <p:custDataLst>
                <p:tags r:id="rId8"/>
              </p:custDataLst>
            </p:nvPr>
          </p:nvSpPr>
          <p:spPr>
            <a:xfrm>
              <a:off x="2248" y="172"/>
              <a:ext cx="3600" cy="8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5</a:t>
              </a:r>
              <a:r>
                <a:rPr lang="zh-CN" altLang="en-US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分</a:t>
              </a:r>
            </a:p>
          </p:txBody>
        </p:sp>
      </p:grpSp>
      <p:pic>
        <p:nvPicPr>
          <p:cNvPr id="2" name="图片 1" descr="tmpB8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165600" y="63500"/>
            <a:ext cx="1422400" cy="50800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1F88EF0C-309C-306C-8990-15728EBDF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61164"/>
            <a:ext cx="5715000" cy="524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571500" y="1617986"/>
            <a:ext cx="4497705" cy="891540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spAutoFit/>
          </a:bodyPr>
          <a:lstStyle/>
          <a:p>
            <a:pPr lvl="0" algn="l">
              <a:buNone/>
            </a:pPr>
            <a:r>
              <a:rPr lang="en-US" altLang="zh-CN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7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.化简以下逻辑函数,得到最简与或式:</a:t>
            </a:r>
          </a:p>
        </p:txBody>
      </p:sp>
      <p:grpSp>
        <p:nvGrpSpPr>
          <p:cNvPr id="7" name="组合 6"/>
          <p:cNvGrpSpPr/>
          <p:nvPr>
            <p:custDataLst>
              <p:tags r:id="rId3"/>
            </p:custDataLst>
          </p:nvPr>
        </p:nvGrpSpPr>
        <p:grpSpPr>
          <a:xfrm>
            <a:off x="0" y="0"/>
            <a:ext cx="5715000" cy="635000"/>
            <a:chOff x="0" y="0"/>
            <a:chExt cx="9000" cy="1000"/>
          </a:xfrm>
        </p:grpSpPr>
        <p:sp>
          <p:nvSpPr>
            <p:cNvPr id="3" name="TitleBackground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9000" cy="1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ColorBlock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300" cy="1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TypeText"/>
            <p:cNvSpPr txBox="1"/>
            <p:nvPr>
              <p:custDataLst>
                <p:tags r:id="rId7"/>
              </p:custDataLst>
            </p:nvPr>
          </p:nvSpPr>
          <p:spPr>
            <a:xfrm>
              <a:off x="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主观题</a:t>
              </a:r>
            </a:p>
          </p:txBody>
        </p:sp>
        <p:sp>
          <p:nvSpPr>
            <p:cNvPr id="6" name="TipText"/>
            <p:cNvSpPr txBox="1"/>
            <p:nvPr>
              <p:custDataLst>
                <p:tags r:id="rId8"/>
              </p:custDataLst>
            </p:nvPr>
          </p:nvSpPr>
          <p:spPr>
            <a:xfrm>
              <a:off x="2248" y="172"/>
              <a:ext cx="3600" cy="8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5</a:t>
              </a:r>
              <a:r>
                <a:rPr lang="zh-CN" altLang="en-US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分</a:t>
              </a:r>
            </a:p>
          </p:txBody>
        </p:sp>
      </p:grpSp>
      <p:pic>
        <p:nvPicPr>
          <p:cNvPr id="2" name="图片 1" descr="tmpB8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165600" y="63500"/>
            <a:ext cx="1422400" cy="50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6267AA-887D-E99D-83D9-2902FD6AE82F}"/>
                  </a:ext>
                </a:extLst>
              </p:cNvPr>
              <p:cNvSpPr txBox="1"/>
              <p:nvPr/>
            </p:nvSpPr>
            <p:spPr>
              <a:xfrm>
                <a:off x="1468732" y="2781791"/>
                <a:ext cx="3143296" cy="924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̅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</a:rPr>
                        <m:t>AC</m:t>
                      </m:r>
                      <m:acc>
                        <m:accPr>
                          <m:chr m:val="̅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</m:acc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ABC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𝐶𝐷</m:t>
                      </m:r>
                    </m:oMath>
                  </m:oMathPara>
                </a14:m>
                <a:endParaRPr lang="en-US" altLang="zh-CN" sz="2000" b="0" dirty="0"/>
              </a:p>
              <a:p>
                <a:endParaRPr lang="en-US" altLang="zh-CN" sz="2000" b="0" dirty="0"/>
              </a:p>
              <a:p>
                <a:endParaRPr lang="en-CN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6267AA-887D-E99D-83D9-2902FD6AE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732" y="2781791"/>
                <a:ext cx="3143296" cy="924036"/>
              </a:xfrm>
              <a:prstGeom prst="rect">
                <a:avLst/>
              </a:prstGeom>
              <a:blipFill>
                <a:blip r:embed="rId11"/>
                <a:stretch>
                  <a:fillRect l="-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>
            <a:extLst>
              <a:ext uri="{FF2B5EF4-FFF2-40B4-BE49-F238E27FC236}">
                <a16:creationId xmlns:a16="http://schemas.microsoft.com/office/drawing/2014/main" id="{5BB85D3C-7C81-D7CD-1970-EB2FD95C0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" y="3492512"/>
            <a:ext cx="5715000" cy="599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571500" y="1617980"/>
            <a:ext cx="4418330" cy="891540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spAutoFit/>
          </a:bodyPr>
          <a:lstStyle/>
          <a:p>
            <a:pPr lvl="0" algn="l">
              <a:buNone/>
            </a:pPr>
            <a:r>
              <a:rPr lang="en-US" altLang="zh-CN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8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.写出下面函数的反函数和对偶函数:</a:t>
            </a:r>
          </a:p>
        </p:txBody>
      </p:sp>
      <p:grpSp>
        <p:nvGrpSpPr>
          <p:cNvPr id="7" name="组合 6"/>
          <p:cNvGrpSpPr/>
          <p:nvPr>
            <p:custDataLst>
              <p:tags r:id="rId3"/>
            </p:custDataLst>
          </p:nvPr>
        </p:nvGrpSpPr>
        <p:grpSpPr>
          <a:xfrm>
            <a:off x="0" y="0"/>
            <a:ext cx="5715000" cy="635000"/>
            <a:chOff x="0" y="0"/>
            <a:chExt cx="9000" cy="1000"/>
          </a:xfrm>
        </p:grpSpPr>
        <p:sp>
          <p:nvSpPr>
            <p:cNvPr id="3" name="TitleBackground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9000" cy="1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ColorBlock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300" cy="1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TypeText"/>
            <p:cNvSpPr txBox="1"/>
            <p:nvPr>
              <p:custDataLst>
                <p:tags r:id="rId7"/>
              </p:custDataLst>
            </p:nvPr>
          </p:nvSpPr>
          <p:spPr>
            <a:xfrm>
              <a:off x="400" y="0"/>
              <a:ext cx="3000" cy="10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260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主观题</a:t>
              </a:r>
            </a:p>
          </p:txBody>
        </p:sp>
        <p:sp>
          <p:nvSpPr>
            <p:cNvPr id="6" name="TipText"/>
            <p:cNvSpPr txBox="1"/>
            <p:nvPr>
              <p:custDataLst>
                <p:tags r:id="rId8"/>
              </p:custDataLst>
            </p:nvPr>
          </p:nvSpPr>
          <p:spPr>
            <a:xfrm>
              <a:off x="2248" y="172"/>
              <a:ext cx="3600" cy="800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lvl="0" algn="l">
                <a:buNone/>
              </a:pPr>
              <a:r>
                <a:rPr lang="zh-CN" altLang="en-US" sz="2000">
                  <a:solidFill>
                    <a:srgbClr val="80808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10分</a:t>
              </a:r>
            </a:p>
          </p:txBody>
        </p:sp>
      </p:grpSp>
      <p:pic>
        <p:nvPicPr>
          <p:cNvPr id="2" name="图片 1" descr="tmpB8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165600" y="63500"/>
            <a:ext cx="1422400" cy="50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23F1BE-6A38-41B1-F573-937975965F41}"/>
                  </a:ext>
                </a:extLst>
              </p:cNvPr>
              <p:cNvSpPr txBox="1"/>
              <p:nvPr/>
            </p:nvSpPr>
            <p:spPr>
              <a:xfrm>
                <a:off x="1344214" y="2862580"/>
                <a:ext cx="2872902" cy="15805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̅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</m:oMath>
                  </m:oMathPara>
                </a14:m>
                <a:endParaRPr lang="en-US" altLang="zh-CN" sz="2000" b="0" dirty="0"/>
              </a:p>
              <a:p>
                <a:endParaRPr lang="en-US" altLang="zh-CN" sz="2000" b="0" dirty="0"/>
              </a:p>
              <a:p>
                <a:endParaRPr lang="en-US" altLang="zh-CN" sz="2000" b="0" dirty="0"/>
              </a:p>
              <a:p>
                <a:endParaRPr lang="en-US" altLang="zh-CN" sz="2000" b="0" dirty="0"/>
              </a:p>
              <a:p>
                <a:endParaRPr lang="en-CN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23F1BE-6A38-41B1-F573-937975965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214" y="2862580"/>
                <a:ext cx="2872902" cy="15805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B281DE01-8CC8-1DEC-BD5E-CBCA212B1E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4887"/>
            <a:ext cx="5715000" cy="12342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mM0MWUyNDc3N2VhMDc0MjVjYzQ2MTY3N2JkOWQzMz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00.xml><?xml version="1.0" encoding="utf-8"?>
<p:tagLst xmlns:p="http://schemas.openxmlformats.org/presentationml/2006/main">
  <p:tag name="RAINPROBLEM" val="ProblemItem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20.xml><?xml version="1.0" encoding="utf-8"?>
<p:tagLst xmlns:p="http://schemas.openxmlformats.org/presentationml/2006/main">
  <p:tag name="RAINPROBLEM" val="ProblemItem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0.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SCORE" val="4.0"/>
  <p:tag name="PROBLEMBLANK" val="[{&quot;num&quot;:1,&quot;caseSensitive&quot;:false,&quot;fuzzyMatch&quot;:false,&quot;Score&quot;:2.0,&quot;answers&quot;:[&quot;答案1&quot;]},{&quot;num&quot;:2,&quot;caseSensitive&quot;:false,&quot;fuzzyMatch&quot;:false,&quot;Score&quot;:2.0,&quot;answers&quot;:[&quot;答案2&quot;]}]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填空"/>
  <p:tag name="PROBLEMSCORE" val="4.0"/>
  <p:tag name="PROBLEMBLANK" val="[{&quot;num&quot;:1,&quot;caseSensitive&quot;:false,&quot;fuzzyMatch&quot;:false,&quot;Score&quot;:4.0,&quot;answers&quot;:[&quot;答案1&quot;]}]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APER" val="PaperTitl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APER" val="PaperScor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5.0"/>
  <p:tag name="PROBLEMVOICEALLOWED" val="Fals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2.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5.0"/>
  <p:tag name="PROBLEMVOICEALLOWED" val="Fals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5.0"/>
  <p:tag name="PROBLEMVOICEALLOWED" val="False"/>
</p:tagLst>
</file>

<file path=ppt/tags/tag610.xml><?xml version="1.0" encoding="utf-8"?>
<p:tagLst xmlns:p="http://schemas.openxmlformats.org/presentationml/2006/main">
  <p:tag name="RAINPROBLEM" val="ProblemItem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5.0"/>
  <p:tag name="PROBLEMVOICEALLOWED" val="Fals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5.xml><?xml version="1.0" encoding="utf-8"?>
<p:tagLst xmlns:p="http://schemas.openxmlformats.org/presentationml/2006/main">
  <p:tag name="RAINPROBLEM" val="ProblemItem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5.0"/>
  <p:tag name="PROBLEMVOICEALLOWED" val="Fals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10.0"/>
  <p:tag name="PROBLEMVOICEALLOWED" val="Fals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1140</Words>
  <Application>Microsoft Macintosh PowerPoint</Application>
  <PresentationFormat>全屏显示(16:10)</PresentationFormat>
  <Paragraphs>132</Paragraphs>
  <Slides>25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等线 Light</vt:lpstr>
      <vt:lpstr>微软雅黑</vt:lpstr>
      <vt:lpstr>微软雅黑</vt:lpstr>
      <vt:lpstr>Arial</vt:lpstr>
      <vt:lpstr>Cambria Math</vt:lpstr>
      <vt:lpstr>Times New Roman</vt:lpstr>
      <vt:lpstr>Wingdings</vt:lpstr>
      <vt:lpstr>Office 主题​​</vt:lpstr>
      <vt:lpstr>Equation.KSEE3</vt:lpstr>
      <vt:lpstr>数字逻辑设计 作业一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Admin</dc:creator>
  <cp:lastModifiedBy>瑞达 胡</cp:lastModifiedBy>
  <cp:revision>186</cp:revision>
  <dcterms:created xsi:type="dcterms:W3CDTF">2019-06-19T02:08:00Z</dcterms:created>
  <dcterms:modified xsi:type="dcterms:W3CDTF">2024-10-14T17:23:29Z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2052-12.1.0.15120</vt:lpwstr>
  </property>
  <property fmtid="{D5CDD505-2E9C-101B-9397-08002B2CF9AE}" pid="3" name="ICV">
    <vt:lpwstr>B4E1528440BA46C28753729F34947979_12</vt:lpwstr>
  </property>
</Properties>
</file>